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Inter" panose="02000503000000020004" pitchFamily="2" charset="0"/>
      <p:regular r:id="rId16"/>
      <p:bold r:id="rId17"/>
      <p:italic r:id="rId18"/>
      <p:boldItalic r:id="rId19"/>
    </p:embeddedFont>
    <p:embeddedFont>
      <p:font typeface="Inter Light" panose="02000503000000020004" pitchFamily="2" charset="0"/>
      <p:regular r:id="rId20"/>
      <p:bold r:id="rId21"/>
      <p:italic r:id="rId22"/>
      <p:boldItalic r:id="rId23"/>
    </p:embeddedFont>
    <p:embeddedFont>
      <p:font typeface="Inter SemiBold" panose="020005030000000200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23"/>
    <p:restoredTop sz="94679"/>
  </p:normalViewPr>
  <p:slideViewPr>
    <p:cSldViewPr snapToGrid="0">
      <p:cViewPr varScale="1">
        <p:scale>
          <a:sx n="211" d="100"/>
          <a:sy n="211" d="100"/>
        </p:scale>
        <p:origin x="216"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8b8c3892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18b8c3892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18b8c38929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18b8c38929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18b8c38929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18b8c3892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8b8c3892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8b8c3892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18b8c38929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18b8c3892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18b8c3892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18b8c3892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19643818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19643818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19643818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9643818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8b8c389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8b8c389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18b8c3892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18b8c3892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8b8c3892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8b8c3892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18b8c3892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18b8c3892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18b8c3892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18b8c3892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1" name="Google Shape;11;p2"/>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2" name="Google Shape;12;p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a:spLocks noGrp="1"/>
          </p:cNvSpPr>
          <p:nvPr>
            <p:ph type="pic" idx="3"/>
          </p:nvPr>
        </p:nvSpPr>
        <p:spPr>
          <a:xfrm>
            <a:off x="5039775" y="196800"/>
            <a:ext cx="3905400" cy="4749900"/>
          </a:xfrm>
          <a:prstGeom prst="roundRect">
            <a:avLst>
              <a:gd name="adj" fmla="val 2053"/>
            </a:avLst>
          </a:prstGeom>
          <a:noFill/>
          <a:ln>
            <a:noFill/>
          </a:ln>
        </p:spPr>
      </p:sp>
      <p:sp>
        <p:nvSpPr>
          <p:cNvPr id="14" name="Google Shape;14;p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00" name="Google Shape;100;p11"/>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1" name="Google Shape;101;p11"/>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02" name="Google Shape;102;p11"/>
          <p:cNvCxnSpPr>
            <a:endCxn id="103"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11"/>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5" name="Google Shape;105;p11"/>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03" name="Google Shape;103;p11"/>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8" name="Google Shape;108;p11"/>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9" name="Google Shape;109;p11"/>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0" name="Google Shape;110;p11"/>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11" name="Google Shape;111;p11"/>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2" name="Google Shape;112;p11"/>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13" name="Google Shape;113;p11"/>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14" name="Google Shape;114;p11"/>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15" name="Google Shape;115;p1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2"/>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20" name="Google Shape;120;p12"/>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21" name="Google Shape;121;p1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24"/>
        <p:cNvGrpSpPr/>
        <p:nvPr/>
      </p:nvGrpSpPr>
      <p:grpSpPr>
        <a:xfrm>
          <a:off x="0" y="0"/>
          <a:ext cx="0" cy="0"/>
          <a:chOff x="0" y="0"/>
          <a:chExt cx="0" cy="0"/>
        </a:xfrm>
      </p:grpSpPr>
      <p:sp>
        <p:nvSpPr>
          <p:cNvPr id="125" name="Google Shape;125;p13"/>
          <p:cNvSpPr>
            <a:spLocks noGrp="1"/>
          </p:cNvSpPr>
          <p:nvPr>
            <p:ph type="pic" idx="2"/>
          </p:nvPr>
        </p:nvSpPr>
        <p:spPr>
          <a:xfrm>
            <a:off x="213750" y="586950"/>
            <a:ext cx="8701800" cy="2327100"/>
          </a:xfrm>
          <a:prstGeom prst="roundRect">
            <a:avLst>
              <a:gd name="adj" fmla="val 3913"/>
            </a:avLst>
          </a:prstGeom>
          <a:noFill/>
          <a:ln>
            <a:noFill/>
          </a:ln>
        </p:spPr>
      </p:sp>
      <p:sp>
        <p:nvSpPr>
          <p:cNvPr id="126" name="Google Shape;126;p1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8" name="Google Shape;128;p13"/>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29" name="Google Shape;129;p1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31"/>
        <p:cNvGrpSpPr/>
        <p:nvPr/>
      </p:nvGrpSpPr>
      <p:grpSpPr>
        <a:xfrm>
          <a:off x="0" y="0"/>
          <a:ext cx="0" cy="0"/>
          <a:chOff x="0" y="0"/>
          <a:chExt cx="0" cy="0"/>
        </a:xfrm>
      </p:grpSpPr>
      <p:sp>
        <p:nvSpPr>
          <p:cNvPr id="132" name="Google Shape;132;p14"/>
          <p:cNvSpPr>
            <a:spLocks noGrp="1"/>
          </p:cNvSpPr>
          <p:nvPr>
            <p:ph type="pic" idx="2"/>
          </p:nvPr>
        </p:nvSpPr>
        <p:spPr>
          <a:xfrm>
            <a:off x="6445900" y="626975"/>
            <a:ext cx="1932900" cy="2070000"/>
          </a:xfrm>
          <a:prstGeom prst="roundRect">
            <a:avLst>
              <a:gd name="adj" fmla="val 5387"/>
            </a:avLst>
          </a:prstGeom>
          <a:noFill/>
          <a:ln>
            <a:noFill/>
          </a:ln>
        </p:spPr>
      </p:sp>
      <p:sp>
        <p:nvSpPr>
          <p:cNvPr id="133" name="Google Shape;133;p14"/>
          <p:cNvSpPr>
            <a:spLocks noGrp="1"/>
          </p:cNvSpPr>
          <p:nvPr>
            <p:ph type="pic" idx="3"/>
          </p:nvPr>
        </p:nvSpPr>
        <p:spPr>
          <a:xfrm>
            <a:off x="4210025" y="626975"/>
            <a:ext cx="1932900" cy="2070000"/>
          </a:xfrm>
          <a:prstGeom prst="roundRect">
            <a:avLst>
              <a:gd name="adj" fmla="val 5387"/>
            </a:avLst>
          </a:prstGeom>
          <a:noFill/>
          <a:ln>
            <a:noFill/>
          </a:ln>
        </p:spPr>
      </p:sp>
      <p:cxnSp>
        <p:nvCxnSpPr>
          <p:cNvPr id="134" name="Google Shape;134;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4"/>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36" name="Google Shape;136;p14"/>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7" name="Google Shape;137;p14"/>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14"/>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9" name="Google Shape;139;p14"/>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14"/>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47" name="Google Shape;147;p1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48" name="Google Shape;148;p1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49" name="Google Shape;149;p1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0" name="Google Shape;150;p1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1" name="Google Shape;151;p1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2" name="Google Shape;152;p1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3" name="Google Shape;153;p1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4" name="Google Shape;154;p1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5" name="Google Shape;155;p1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6" name="Google Shape;156;p1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7" name="Google Shape;157;p1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8" name="Google Shape;158;p1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9" name="Google Shape;159;p1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162"/>
        <p:cNvGrpSpPr/>
        <p:nvPr/>
      </p:nvGrpSpPr>
      <p:grpSpPr>
        <a:xfrm>
          <a:off x="0" y="0"/>
          <a:ext cx="0" cy="0"/>
          <a:chOff x="0" y="0"/>
          <a:chExt cx="0" cy="0"/>
        </a:xfrm>
      </p:grpSpPr>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6"/>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166" name="Google Shape;166;p1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7" name="Google Shape;16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170"/>
        <p:cNvGrpSpPr/>
        <p:nvPr/>
      </p:nvGrpSpPr>
      <p:grpSpPr>
        <a:xfrm>
          <a:off x="0" y="0"/>
          <a:ext cx="0" cy="0"/>
          <a:chOff x="0" y="0"/>
          <a:chExt cx="0" cy="0"/>
        </a:xfrm>
      </p:grpSpPr>
      <p:sp>
        <p:nvSpPr>
          <p:cNvPr id="171" name="Google Shape;171;p17"/>
          <p:cNvSpPr>
            <a:spLocks noGrp="1"/>
          </p:cNvSpPr>
          <p:nvPr>
            <p:ph type="pic" idx="2"/>
          </p:nvPr>
        </p:nvSpPr>
        <p:spPr>
          <a:xfrm>
            <a:off x="211850" y="203250"/>
            <a:ext cx="4292400" cy="4737000"/>
          </a:xfrm>
          <a:prstGeom prst="roundRect">
            <a:avLst>
              <a:gd name="adj" fmla="val 3358"/>
            </a:avLst>
          </a:prstGeom>
          <a:noFill/>
          <a:ln>
            <a:noFill/>
          </a:ln>
        </p:spPr>
      </p:sp>
      <p:sp>
        <p:nvSpPr>
          <p:cNvPr id="172" name="Google Shape;172;p17"/>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a:spLocks noGrp="1"/>
          </p:cNvSpPr>
          <p:nvPr>
            <p:ph type="pic" idx="2"/>
          </p:nvPr>
        </p:nvSpPr>
        <p:spPr>
          <a:xfrm>
            <a:off x="4014725" y="557375"/>
            <a:ext cx="1374300" cy="1471500"/>
          </a:xfrm>
          <a:prstGeom prst="roundRect">
            <a:avLst>
              <a:gd name="adj" fmla="val 7582"/>
            </a:avLst>
          </a:prstGeom>
          <a:noFill/>
          <a:ln>
            <a:noFill/>
          </a:ln>
        </p:spPr>
      </p:sp>
      <p:sp>
        <p:nvSpPr>
          <p:cNvPr id="175" name="Google Shape;175;p18"/>
          <p:cNvSpPr>
            <a:spLocks noGrp="1"/>
          </p:cNvSpPr>
          <p:nvPr>
            <p:ph type="pic" idx="3"/>
          </p:nvPr>
        </p:nvSpPr>
        <p:spPr>
          <a:xfrm>
            <a:off x="5688575" y="557375"/>
            <a:ext cx="1374300" cy="1471500"/>
          </a:xfrm>
          <a:prstGeom prst="roundRect">
            <a:avLst>
              <a:gd name="adj" fmla="val 7582"/>
            </a:avLst>
          </a:prstGeom>
          <a:noFill/>
          <a:ln>
            <a:noFill/>
          </a:ln>
        </p:spPr>
      </p:sp>
      <p:sp>
        <p:nvSpPr>
          <p:cNvPr id="176" name="Google Shape;176;p18"/>
          <p:cNvSpPr>
            <a:spLocks noGrp="1"/>
          </p:cNvSpPr>
          <p:nvPr>
            <p:ph type="pic" idx="4"/>
          </p:nvPr>
        </p:nvSpPr>
        <p:spPr>
          <a:xfrm>
            <a:off x="7362425" y="557375"/>
            <a:ext cx="1374300" cy="1471500"/>
          </a:xfrm>
          <a:prstGeom prst="roundRect">
            <a:avLst>
              <a:gd name="adj" fmla="val 7582"/>
            </a:avLst>
          </a:prstGeom>
          <a:noFill/>
          <a:ln>
            <a:noFill/>
          </a:ln>
        </p:spPr>
      </p:sp>
      <p:sp>
        <p:nvSpPr>
          <p:cNvPr id="177" name="Google Shape;177;p18"/>
          <p:cNvSpPr>
            <a:spLocks noGrp="1"/>
          </p:cNvSpPr>
          <p:nvPr>
            <p:ph type="pic" idx="5"/>
          </p:nvPr>
        </p:nvSpPr>
        <p:spPr>
          <a:xfrm>
            <a:off x="4014725" y="2644475"/>
            <a:ext cx="1374300" cy="1471500"/>
          </a:xfrm>
          <a:prstGeom prst="roundRect">
            <a:avLst>
              <a:gd name="adj" fmla="val 7582"/>
            </a:avLst>
          </a:prstGeom>
          <a:noFill/>
          <a:ln>
            <a:noFill/>
          </a:ln>
        </p:spPr>
      </p:sp>
      <p:sp>
        <p:nvSpPr>
          <p:cNvPr id="178" name="Google Shape;178;p18"/>
          <p:cNvSpPr>
            <a:spLocks noGrp="1"/>
          </p:cNvSpPr>
          <p:nvPr>
            <p:ph type="pic" idx="6"/>
          </p:nvPr>
        </p:nvSpPr>
        <p:spPr>
          <a:xfrm>
            <a:off x="5688575" y="2644475"/>
            <a:ext cx="1374300" cy="1471500"/>
          </a:xfrm>
          <a:prstGeom prst="roundRect">
            <a:avLst>
              <a:gd name="adj" fmla="val 7582"/>
            </a:avLst>
          </a:prstGeom>
          <a:noFill/>
          <a:ln>
            <a:noFill/>
          </a:ln>
        </p:spPr>
      </p:sp>
      <p:sp>
        <p:nvSpPr>
          <p:cNvPr id="179" name="Google Shape;179;p18"/>
          <p:cNvSpPr>
            <a:spLocks noGrp="1"/>
          </p:cNvSpPr>
          <p:nvPr>
            <p:ph type="pic" idx="7"/>
          </p:nvPr>
        </p:nvSpPr>
        <p:spPr>
          <a:xfrm>
            <a:off x="7362425" y="2644475"/>
            <a:ext cx="1374300" cy="1471500"/>
          </a:xfrm>
          <a:prstGeom prst="roundRect">
            <a:avLst>
              <a:gd name="adj" fmla="val 7582"/>
            </a:avLst>
          </a:prstGeom>
          <a:noFill/>
          <a:ln>
            <a:noFill/>
          </a:ln>
        </p:spPr>
      </p:sp>
      <p:cxnSp>
        <p:nvCxnSpPr>
          <p:cNvPr id="180" name="Google Shape;180;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18"/>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2" name="Google Shape;182;p18"/>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83" name="Google Shape;183;p18"/>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84" name="Google Shape;184;p18"/>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5" name="Google Shape;185;p18"/>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6" name="Google Shape;186;p18"/>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7" name="Google Shape;187;p18"/>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8" name="Google Shape;188;p18"/>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9" name="Google Shape;189;p18"/>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90" name="Google Shape;190;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193"/>
        <p:cNvGrpSpPr/>
        <p:nvPr/>
      </p:nvGrpSpPr>
      <p:grpSpPr>
        <a:xfrm>
          <a:off x="0" y="0"/>
          <a:ext cx="0" cy="0"/>
          <a:chOff x="0" y="0"/>
          <a:chExt cx="0" cy="0"/>
        </a:xfrm>
      </p:grpSpPr>
      <p:sp>
        <p:nvSpPr>
          <p:cNvPr id="194" name="Google Shape;194;p19"/>
          <p:cNvSpPr>
            <a:spLocks noGrp="1"/>
          </p:cNvSpPr>
          <p:nvPr>
            <p:ph type="pic" idx="2"/>
          </p:nvPr>
        </p:nvSpPr>
        <p:spPr>
          <a:xfrm>
            <a:off x="228625" y="592625"/>
            <a:ext cx="2205000" cy="1215600"/>
          </a:xfrm>
          <a:prstGeom prst="roundRect">
            <a:avLst>
              <a:gd name="adj" fmla="val 3655"/>
            </a:avLst>
          </a:prstGeom>
          <a:noFill/>
          <a:ln>
            <a:noFill/>
          </a:ln>
        </p:spPr>
      </p:sp>
      <p:sp>
        <p:nvSpPr>
          <p:cNvPr id="195" name="Google Shape;195;p19"/>
          <p:cNvSpPr>
            <a:spLocks noGrp="1"/>
          </p:cNvSpPr>
          <p:nvPr>
            <p:ph type="pic" idx="3"/>
          </p:nvPr>
        </p:nvSpPr>
        <p:spPr>
          <a:xfrm>
            <a:off x="3931925" y="592625"/>
            <a:ext cx="2205000" cy="1215600"/>
          </a:xfrm>
          <a:prstGeom prst="roundRect">
            <a:avLst>
              <a:gd name="adj" fmla="val 3655"/>
            </a:avLst>
          </a:prstGeom>
          <a:noFill/>
          <a:ln>
            <a:noFill/>
          </a:ln>
        </p:spPr>
      </p:sp>
      <p:sp>
        <p:nvSpPr>
          <p:cNvPr id="196" name="Google Shape;196;p19"/>
          <p:cNvSpPr>
            <a:spLocks noGrp="1"/>
          </p:cNvSpPr>
          <p:nvPr>
            <p:ph type="pic" idx="4"/>
          </p:nvPr>
        </p:nvSpPr>
        <p:spPr>
          <a:xfrm>
            <a:off x="7635600" y="592625"/>
            <a:ext cx="1135200" cy="1215600"/>
          </a:xfrm>
          <a:prstGeom prst="roundRect">
            <a:avLst>
              <a:gd name="adj" fmla="val 3655"/>
            </a:avLst>
          </a:prstGeom>
          <a:noFill/>
          <a:ln>
            <a:noFill/>
          </a:ln>
        </p:spPr>
      </p:sp>
      <p:sp>
        <p:nvSpPr>
          <p:cNvPr id="197" name="Google Shape;197;p19"/>
          <p:cNvSpPr>
            <a:spLocks noGrp="1"/>
          </p:cNvSpPr>
          <p:nvPr>
            <p:ph type="pic" idx="5"/>
          </p:nvPr>
        </p:nvSpPr>
        <p:spPr>
          <a:xfrm>
            <a:off x="2575300" y="593225"/>
            <a:ext cx="1215000" cy="1215000"/>
          </a:xfrm>
          <a:prstGeom prst="ellipse">
            <a:avLst/>
          </a:prstGeom>
          <a:noFill/>
          <a:ln>
            <a:noFill/>
          </a:ln>
        </p:spPr>
      </p:sp>
      <p:sp>
        <p:nvSpPr>
          <p:cNvPr id="198" name="Google Shape;198;p19"/>
          <p:cNvSpPr>
            <a:spLocks noGrp="1"/>
          </p:cNvSpPr>
          <p:nvPr>
            <p:ph type="pic" idx="6"/>
          </p:nvPr>
        </p:nvSpPr>
        <p:spPr>
          <a:xfrm>
            <a:off x="6278800" y="593225"/>
            <a:ext cx="1215000" cy="1215000"/>
          </a:xfrm>
          <a:prstGeom prst="ellipse">
            <a:avLst/>
          </a:prstGeom>
          <a:noFill/>
          <a:ln>
            <a:noFill/>
          </a:ln>
        </p:spPr>
      </p:sp>
      <p:sp>
        <p:nvSpPr>
          <p:cNvPr id="199" name="Google Shape;199;p19"/>
          <p:cNvSpPr>
            <a:spLocks noGrp="1"/>
          </p:cNvSpPr>
          <p:nvPr>
            <p:ph type="pic" idx="7"/>
          </p:nvPr>
        </p:nvSpPr>
        <p:spPr>
          <a:xfrm>
            <a:off x="228613" y="1964250"/>
            <a:ext cx="1215000" cy="1215000"/>
          </a:xfrm>
          <a:prstGeom prst="ellipse">
            <a:avLst/>
          </a:prstGeom>
          <a:noFill/>
          <a:ln>
            <a:noFill/>
          </a:ln>
        </p:spPr>
      </p:sp>
      <p:sp>
        <p:nvSpPr>
          <p:cNvPr id="200" name="Google Shape;200;p19"/>
          <p:cNvSpPr>
            <a:spLocks noGrp="1"/>
          </p:cNvSpPr>
          <p:nvPr>
            <p:ph type="pic" idx="8"/>
          </p:nvPr>
        </p:nvSpPr>
        <p:spPr>
          <a:xfrm>
            <a:off x="1545425" y="1963950"/>
            <a:ext cx="2205000" cy="1215600"/>
          </a:xfrm>
          <a:prstGeom prst="roundRect">
            <a:avLst>
              <a:gd name="adj" fmla="val 3655"/>
            </a:avLst>
          </a:prstGeom>
          <a:noFill/>
          <a:ln>
            <a:noFill/>
          </a:ln>
        </p:spPr>
      </p:sp>
      <p:sp>
        <p:nvSpPr>
          <p:cNvPr id="201" name="Google Shape;201;p19"/>
          <p:cNvSpPr>
            <a:spLocks noGrp="1"/>
          </p:cNvSpPr>
          <p:nvPr>
            <p:ph type="pic" idx="9"/>
          </p:nvPr>
        </p:nvSpPr>
        <p:spPr>
          <a:xfrm>
            <a:off x="3932063" y="1963950"/>
            <a:ext cx="1135200" cy="1215600"/>
          </a:xfrm>
          <a:prstGeom prst="roundRect">
            <a:avLst>
              <a:gd name="adj" fmla="val 3655"/>
            </a:avLst>
          </a:prstGeom>
          <a:noFill/>
          <a:ln>
            <a:noFill/>
          </a:ln>
        </p:spPr>
      </p:sp>
      <p:sp>
        <p:nvSpPr>
          <p:cNvPr id="202" name="Google Shape;202;p19"/>
          <p:cNvSpPr>
            <a:spLocks noGrp="1"/>
          </p:cNvSpPr>
          <p:nvPr>
            <p:ph type="pic" idx="13"/>
          </p:nvPr>
        </p:nvSpPr>
        <p:spPr>
          <a:xfrm>
            <a:off x="5248888" y="1963950"/>
            <a:ext cx="2205000" cy="1215600"/>
          </a:xfrm>
          <a:prstGeom prst="roundRect">
            <a:avLst>
              <a:gd name="adj" fmla="val 3655"/>
            </a:avLst>
          </a:prstGeom>
          <a:noFill/>
          <a:ln>
            <a:noFill/>
          </a:ln>
        </p:spPr>
      </p:sp>
      <p:sp>
        <p:nvSpPr>
          <p:cNvPr id="203" name="Google Shape;203;p19"/>
          <p:cNvSpPr>
            <a:spLocks noGrp="1"/>
          </p:cNvSpPr>
          <p:nvPr>
            <p:ph type="pic" idx="14"/>
          </p:nvPr>
        </p:nvSpPr>
        <p:spPr>
          <a:xfrm>
            <a:off x="7555713" y="1964250"/>
            <a:ext cx="1215000" cy="1215000"/>
          </a:xfrm>
          <a:prstGeom prst="ellipse">
            <a:avLst/>
          </a:prstGeom>
          <a:noFill/>
          <a:ln>
            <a:noFill/>
          </a:ln>
        </p:spPr>
      </p:sp>
      <p:sp>
        <p:nvSpPr>
          <p:cNvPr id="204" name="Google Shape;204;p19"/>
          <p:cNvSpPr>
            <a:spLocks noGrp="1"/>
          </p:cNvSpPr>
          <p:nvPr>
            <p:ph type="pic" idx="15"/>
          </p:nvPr>
        </p:nvSpPr>
        <p:spPr>
          <a:xfrm>
            <a:off x="228625" y="3335275"/>
            <a:ext cx="2205000" cy="1215600"/>
          </a:xfrm>
          <a:prstGeom prst="roundRect">
            <a:avLst>
              <a:gd name="adj" fmla="val 3655"/>
            </a:avLst>
          </a:prstGeom>
          <a:noFill/>
          <a:ln>
            <a:noFill/>
          </a:ln>
        </p:spPr>
      </p:sp>
      <p:sp>
        <p:nvSpPr>
          <p:cNvPr id="205" name="Google Shape;205;p19"/>
          <p:cNvSpPr>
            <a:spLocks noGrp="1"/>
          </p:cNvSpPr>
          <p:nvPr>
            <p:ph type="pic" idx="16"/>
          </p:nvPr>
        </p:nvSpPr>
        <p:spPr>
          <a:xfrm>
            <a:off x="3931925" y="3335275"/>
            <a:ext cx="2205000" cy="1215600"/>
          </a:xfrm>
          <a:prstGeom prst="roundRect">
            <a:avLst>
              <a:gd name="adj" fmla="val 3655"/>
            </a:avLst>
          </a:prstGeom>
          <a:noFill/>
          <a:ln>
            <a:noFill/>
          </a:ln>
        </p:spPr>
      </p:sp>
      <p:sp>
        <p:nvSpPr>
          <p:cNvPr id="206" name="Google Shape;206;p19"/>
          <p:cNvSpPr>
            <a:spLocks noGrp="1"/>
          </p:cNvSpPr>
          <p:nvPr>
            <p:ph type="pic" idx="17"/>
          </p:nvPr>
        </p:nvSpPr>
        <p:spPr>
          <a:xfrm>
            <a:off x="7635600" y="3335275"/>
            <a:ext cx="1135200" cy="1215600"/>
          </a:xfrm>
          <a:prstGeom prst="roundRect">
            <a:avLst>
              <a:gd name="adj" fmla="val 3655"/>
            </a:avLst>
          </a:prstGeom>
          <a:noFill/>
          <a:ln>
            <a:noFill/>
          </a:ln>
        </p:spPr>
      </p:sp>
      <p:sp>
        <p:nvSpPr>
          <p:cNvPr id="207" name="Google Shape;207;p19"/>
          <p:cNvSpPr>
            <a:spLocks noGrp="1"/>
          </p:cNvSpPr>
          <p:nvPr>
            <p:ph type="pic" idx="18"/>
          </p:nvPr>
        </p:nvSpPr>
        <p:spPr>
          <a:xfrm>
            <a:off x="2575300" y="3335875"/>
            <a:ext cx="1215000" cy="1215000"/>
          </a:xfrm>
          <a:prstGeom prst="ellipse">
            <a:avLst/>
          </a:prstGeom>
          <a:noFill/>
          <a:ln>
            <a:noFill/>
          </a:ln>
        </p:spPr>
      </p:sp>
      <p:sp>
        <p:nvSpPr>
          <p:cNvPr id="208" name="Google Shape;208;p19"/>
          <p:cNvSpPr>
            <a:spLocks noGrp="1"/>
          </p:cNvSpPr>
          <p:nvPr>
            <p:ph type="pic" idx="19"/>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1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5" name="Google Shape;2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16" name="Google Shape;2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0" name="Google Shape;20;p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21" name="Google Shape;21;p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22;p3"/>
          <p:cNvSpPr>
            <a:spLocks noGrp="1"/>
          </p:cNvSpPr>
          <p:nvPr>
            <p:ph type="pic" idx="3"/>
          </p:nvPr>
        </p:nvSpPr>
        <p:spPr>
          <a:xfrm>
            <a:off x="5039775" y="196800"/>
            <a:ext cx="3905400" cy="4749900"/>
          </a:xfrm>
          <a:prstGeom prst="roundRect">
            <a:avLst>
              <a:gd name="adj" fmla="val 2053"/>
            </a:avLst>
          </a:prstGeom>
          <a:noFill/>
          <a:ln>
            <a:noFill/>
          </a:ln>
        </p:spPr>
      </p:sp>
      <p:sp>
        <p:nvSpPr>
          <p:cNvPr id="23" name="Google Shape;23;p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2" name="Google Shape;2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6" name="Google Shape;2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7" name="Google Shape;2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1" name="Google Shape;2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4" name="Google Shape;23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5" name="Google Shape;2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42" name="Google Shape;24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3" name="Google Shape;24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45"/>
        <p:cNvGrpSpPr/>
        <p:nvPr/>
      </p:nvGrpSpPr>
      <p:grpSpPr>
        <a:xfrm>
          <a:off x="0" y="0"/>
          <a:ext cx="0" cy="0"/>
          <a:chOff x="0" y="0"/>
          <a:chExt cx="0" cy="0"/>
        </a:xfrm>
      </p:grpSpPr>
      <p:sp>
        <p:nvSpPr>
          <p:cNvPr id="246" name="Google Shape;24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48"/>
        <p:cNvGrpSpPr/>
        <p:nvPr/>
      </p:nvGrpSpPr>
      <p:grpSpPr>
        <a:xfrm>
          <a:off x="0" y="0"/>
          <a:ext cx="0" cy="0"/>
          <a:chOff x="0" y="0"/>
          <a:chExt cx="0" cy="0"/>
        </a:xfrm>
      </p:grpSpPr>
      <p:sp>
        <p:nvSpPr>
          <p:cNvPr id="249" name="Google Shape;24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51" name="Google Shape;2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a:spLocks noGrp="1"/>
          </p:cNvSpPr>
          <p:nvPr>
            <p:ph type="pic" idx="2"/>
          </p:nvPr>
        </p:nvSpPr>
        <p:spPr>
          <a:xfrm>
            <a:off x="5039775" y="203250"/>
            <a:ext cx="3905400" cy="2298600"/>
          </a:xfrm>
          <a:prstGeom prst="roundRect">
            <a:avLst>
              <a:gd name="adj" fmla="val 2053"/>
            </a:avLst>
          </a:prstGeom>
          <a:noFill/>
          <a:ln>
            <a:noFill/>
          </a:ln>
        </p:spPr>
      </p:sp>
      <p:cxnSp>
        <p:nvCxnSpPr>
          <p:cNvPr id="28" name="Google Shape;28;p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4"/>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30" name="Google Shape;30;p4"/>
          <p:cNvSpPr>
            <a:spLocks noGrp="1"/>
          </p:cNvSpPr>
          <p:nvPr>
            <p:ph type="pic" idx="3"/>
          </p:nvPr>
        </p:nvSpPr>
        <p:spPr>
          <a:xfrm>
            <a:off x="5039775" y="2624675"/>
            <a:ext cx="3905400" cy="2298600"/>
          </a:xfrm>
          <a:prstGeom prst="roundRect">
            <a:avLst>
              <a:gd name="adj" fmla="val 2053"/>
            </a:avLst>
          </a:prstGeom>
          <a:noFill/>
          <a:ln>
            <a:noFill/>
          </a:ln>
        </p:spPr>
      </p:sp>
      <p:sp>
        <p:nvSpPr>
          <p:cNvPr id="31" name="Google Shape;31;p4"/>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32" name="Google Shape;32;p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6" name="Google Shape;25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8" name="Google Shape;258;p3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9" name="Google Shape;259;p3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0" name="Google Shape;260;p3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1" name="Google Shape;261;p3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2" name="Google Shape;262;p3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5" name="Google Shape;265;p3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6" name="Google Shape;266;p32"/>
          <p:cNvSpPr>
            <a:spLocks noGrp="1"/>
          </p:cNvSpPr>
          <p:nvPr>
            <p:ph type="pic" idx="2"/>
          </p:nvPr>
        </p:nvSpPr>
        <p:spPr>
          <a:xfrm>
            <a:off x="4992024" y="1152775"/>
            <a:ext cx="3840300" cy="3416400"/>
          </a:xfrm>
          <a:prstGeom prst="rect">
            <a:avLst/>
          </a:prstGeom>
          <a:noFill/>
          <a:ln>
            <a:noFill/>
          </a:ln>
        </p:spPr>
      </p:sp>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68"/>
        <p:cNvGrpSpPr/>
        <p:nvPr/>
      </p:nvGrpSpPr>
      <p:grpSpPr>
        <a:xfrm>
          <a:off x="0" y="0"/>
          <a:ext cx="0" cy="0"/>
          <a:chOff x="0" y="0"/>
          <a:chExt cx="0" cy="0"/>
        </a:xfrm>
      </p:grpSpPr>
      <p:sp>
        <p:nvSpPr>
          <p:cNvPr id="269" name="Google Shape;26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3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71" name="Google Shape;271;p3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 name="Google Shape;274;p3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3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8" name="Google Shape;278;p3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9" name="Google Shape;279;p34"/>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81" name="Google Shape;281;p34"/>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34"/>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34"/>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7" name="Google Shape;287;p3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8" name="Google Shape;288;p3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0" name="Google Shape;290;p3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1" name="Google Shape;291;p3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97" name="Google Shape;29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36"/>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99"/>
        <p:cNvGrpSpPr/>
        <p:nvPr/>
      </p:nvGrpSpPr>
      <p:grpSpPr>
        <a:xfrm>
          <a:off x="0" y="0"/>
          <a:ext cx="0" cy="0"/>
          <a:chOff x="0" y="0"/>
          <a:chExt cx="0" cy="0"/>
        </a:xfrm>
      </p:grpSpPr>
      <p:sp>
        <p:nvSpPr>
          <p:cNvPr id="300" name="Google Shape;300;p3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7"/>
          <p:cNvSpPr>
            <a:spLocks noGrp="1"/>
          </p:cNvSpPr>
          <p:nvPr>
            <p:ph type="pic" idx="2"/>
          </p:nvPr>
        </p:nvSpPr>
        <p:spPr>
          <a:xfrm>
            <a:off x="4804825" y="1133300"/>
            <a:ext cx="4027500" cy="2392800"/>
          </a:xfrm>
          <a:prstGeom prst="rect">
            <a:avLst/>
          </a:prstGeom>
          <a:noFill/>
          <a:ln>
            <a:noFill/>
          </a:ln>
        </p:spPr>
      </p:sp>
      <p:sp>
        <p:nvSpPr>
          <p:cNvPr id="302" name="Google Shape;302;p37"/>
          <p:cNvSpPr>
            <a:spLocks noGrp="1"/>
          </p:cNvSpPr>
          <p:nvPr>
            <p:ph type="pic" idx="3"/>
          </p:nvPr>
        </p:nvSpPr>
        <p:spPr>
          <a:xfrm>
            <a:off x="311725" y="1133300"/>
            <a:ext cx="4027500" cy="2392800"/>
          </a:xfrm>
          <a:prstGeom prst="rect">
            <a:avLst/>
          </a:prstGeom>
          <a:noFill/>
          <a:ln>
            <a:noFill/>
          </a:ln>
        </p:spPr>
      </p:sp>
      <p:sp>
        <p:nvSpPr>
          <p:cNvPr id="303" name="Google Shape;303;p3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4" name="Google Shape;3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6" name="Google Shape;306;p3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07" name="Google Shape;307;p3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0" name="Google Shape;310;p38"/>
          <p:cNvSpPr>
            <a:spLocks noGrp="1"/>
          </p:cNvSpPr>
          <p:nvPr>
            <p:ph type="pic" idx="2"/>
          </p:nvPr>
        </p:nvSpPr>
        <p:spPr>
          <a:xfrm>
            <a:off x="6205225" y="1128325"/>
            <a:ext cx="2627100" cy="2273100"/>
          </a:xfrm>
          <a:prstGeom prst="rect">
            <a:avLst/>
          </a:prstGeom>
          <a:noFill/>
          <a:ln>
            <a:noFill/>
          </a:ln>
        </p:spPr>
      </p:sp>
      <p:sp>
        <p:nvSpPr>
          <p:cNvPr id="311" name="Google Shape;311;p38"/>
          <p:cNvSpPr>
            <a:spLocks noGrp="1"/>
          </p:cNvSpPr>
          <p:nvPr>
            <p:ph type="pic" idx="3"/>
          </p:nvPr>
        </p:nvSpPr>
        <p:spPr>
          <a:xfrm>
            <a:off x="311725" y="1128325"/>
            <a:ext cx="2627100" cy="2273100"/>
          </a:xfrm>
          <a:prstGeom prst="rect">
            <a:avLst/>
          </a:prstGeom>
          <a:noFill/>
          <a:ln>
            <a:noFill/>
          </a:ln>
        </p:spPr>
      </p:sp>
      <p:sp>
        <p:nvSpPr>
          <p:cNvPr id="312" name="Google Shape;312;p3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38"/>
          <p:cNvSpPr>
            <a:spLocks noGrp="1"/>
          </p:cNvSpPr>
          <p:nvPr>
            <p:ph type="pic" idx="5"/>
          </p:nvPr>
        </p:nvSpPr>
        <p:spPr>
          <a:xfrm>
            <a:off x="3255250" y="1128325"/>
            <a:ext cx="2627100" cy="2273100"/>
          </a:xfrm>
          <a:prstGeom prst="rect">
            <a:avLst/>
          </a:prstGeom>
          <a:noFill/>
          <a:ln>
            <a:noFill/>
          </a:ln>
        </p:spPr>
      </p:sp>
      <p:sp>
        <p:nvSpPr>
          <p:cNvPr id="314" name="Google Shape;314;p3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7" name="Google Shape;317;p3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8" name="Google Shape;318;p3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9" name="Google Shape;319;p3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20"/>
        <p:cNvGrpSpPr/>
        <p:nvPr/>
      </p:nvGrpSpPr>
      <p:grpSpPr>
        <a:xfrm>
          <a:off x="0" y="0"/>
          <a:ext cx="0" cy="0"/>
          <a:chOff x="0" y="0"/>
          <a:chExt cx="0" cy="0"/>
        </a:xfrm>
      </p:grpSpPr>
      <p:sp>
        <p:nvSpPr>
          <p:cNvPr id="321" name="Google Shape;321;p39"/>
          <p:cNvSpPr>
            <a:spLocks noGrp="1"/>
          </p:cNvSpPr>
          <p:nvPr>
            <p:ph type="pic" idx="2"/>
          </p:nvPr>
        </p:nvSpPr>
        <p:spPr>
          <a:xfrm>
            <a:off x="311700" y="445025"/>
            <a:ext cx="8520600" cy="4218300"/>
          </a:xfrm>
          <a:prstGeom prst="rect">
            <a:avLst/>
          </a:prstGeom>
          <a:noFill/>
          <a:ln>
            <a:noFill/>
          </a:ln>
        </p:spPr>
      </p:sp>
      <p:sp>
        <p:nvSpPr>
          <p:cNvPr id="322" name="Google Shape;3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0"/>
          <p:cNvSpPr>
            <a:spLocks noGrp="1"/>
          </p:cNvSpPr>
          <p:nvPr>
            <p:ph type="pic" idx="2"/>
          </p:nvPr>
        </p:nvSpPr>
        <p:spPr>
          <a:xfrm>
            <a:off x="3389600" y="118913"/>
            <a:ext cx="1643700" cy="1535100"/>
          </a:xfrm>
          <a:prstGeom prst="rect">
            <a:avLst/>
          </a:prstGeom>
          <a:noFill/>
          <a:ln>
            <a:noFill/>
          </a:ln>
        </p:spPr>
      </p:sp>
      <p:sp>
        <p:nvSpPr>
          <p:cNvPr id="326" name="Google Shape;326;p40"/>
          <p:cNvSpPr>
            <a:spLocks noGrp="1"/>
          </p:cNvSpPr>
          <p:nvPr>
            <p:ph type="pic" idx="3"/>
          </p:nvPr>
        </p:nvSpPr>
        <p:spPr>
          <a:xfrm>
            <a:off x="5195935" y="118913"/>
            <a:ext cx="1643700" cy="1535100"/>
          </a:xfrm>
          <a:prstGeom prst="rect">
            <a:avLst/>
          </a:prstGeom>
          <a:noFill/>
          <a:ln>
            <a:noFill/>
          </a:ln>
        </p:spPr>
      </p:sp>
      <p:sp>
        <p:nvSpPr>
          <p:cNvPr id="327" name="Google Shape;327;p40"/>
          <p:cNvSpPr>
            <a:spLocks noGrp="1"/>
          </p:cNvSpPr>
          <p:nvPr>
            <p:ph type="pic" idx="4"/>
          </p:nvPr>
        </p:nvSpPr>
        <p:spPr>
          <a:xfrm>
            <a:off x="7002270" y="118913"/>
            <a:ext cx="1643700" cy="1535100"/>
          </a:xfrm>
          <a:prstGeom prst="rect">
            <a:avLst/>
          </a:prstGeom>
          <a:noFill/>
          <a:ln>
            <a:noFill/>
          </a:ln>
        </p:spPr>
      </p:sp>
      <p:sp>
        <p:nvSpPr>
          <p:cNvPr id="328" name="Google Shape;328;p40"/>
          <p:cNvSpPr>
            <a:spLocks noGrp="1"/>
          </p:cNvSpPr>
          <p:nvPr>
            <p:ph type="pic" idx="5"/>
          </p:nvPr>
        </p:nvSpPr>
        <p:spPr>
          <a:xfrm>
            <a:off x="3389588" y="1804212"/>
            <a:ext cx="1643700" cy="1535100"/>
          </a:xfrm>
          <a:prstGeom prst="rect">
            <a:avLst/>
          </a:prstGeom>
          <a:noFill/>
          <a:ln>
            <a:noFill/>
          </a:ln>
        </p:spPr>
      </p:sp>
      <p:sp>
        <p:nvSpPr>
          <p:cNvPr id="329" name="Google Shape;329;p40"/>
          <p:cNvSpPr>
            <a:spLocks noGrp="1"/>
          </p:cNvSpPr>
          <p:nvPr>
            <p:ph type="pic" idx="6"/>
          </p:nvPr>
        </p:nvSpPr>
        <p:spPr>
          <a:xfrm>
            <a:off x="5195922" y="1804212"/>
            <a:ext cx="1643700" cy="1535100"/>
          </a:xfrm>
          <a:prstGeom prst="rect">
            <a:avLst/>
          </a:prstGeom>
          <a:noFill/>
          <a:ln>
            <a:noFill/>
          </a:ln>
        </p:spPr>
      </p:sp>
      <p:sp>
        <p:nvSpPr>
          <p:cNvPr id="330" name="Google Shape;330;p40"/>
          <p:cNvSpPr>
            <a:spLocks noGrp="1"/>
          </p:cNvSpPr>
          <p:nvPr>
            <p:ph type="pic" idx="7"/>
          </p:nvPr>
        </p:nvSpPr>
        <p:spPr>
          <a:xfrm>
            <a:off x="7002257" y="1804212"/>
            <a:ext cx="1643700" cy="1535100"/>
          </a:xfrm>
          <a:prstGeom prst="rect">
            <a:avLst/>
          </a:prstGeom>
          <a:noFill/>
          <a:ln>
            <a:noFill/>
          </a:ln>
        </p:spPr>
      </p:sp>
      <p:sp>
        <p:nvSpPr>
          <p:cNvPr id="331" name="Google Shape;331;p4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2" name="Google Shape;332;p40"/>
          <p:cNvSpPr>
            <a:spLocks noGrp="1"/>
          </p:cNvSpPr>
          <p:nvPr>
            <p:ph type="pic" idx="8"/>
          </p:nvPr>
        </p:nvSpPr>
        <p:spPr>
          <a:xfrm>
            <a:off x="3389588" y="3489487"/>
            <a:ext cx="1643700" cy="1535100"/>
          </a:xfrm>
          <a:prstGeom prst="rect">
            <a:avLst/>
          </a:prstGeom>
          <a:noFill/>
          <a:ln>
            <a:noFill/>
          </a:ln>
        </p:spPr>
      </p:sp>
      <p:sp>
        <p:nvSpPr>
          <p:cNvPr id="333" name="Google Shape;333;p40"/>
          <p:cNvSpPr>
            <a:spLocks noGrp="1"/>
          </p:cNvSpPr>
          <p:nvPr>
            <p:ph type="pic" idx="9"/>
          </p:nvPr>
        </p:nvSpPr>
        <p:spPr>
          <a:xfrm>
            <a:off x="5195922" y="3489487"/>
            <a:ext cx="1643700" cy="1535100"/>
          </a:xfrm>
          <a:prstGeom prst="rect">
            <a:avLst/>
          </a:prstGeom>
          <a:noFill/>
          <a:ln>
            <a:noFill/>
          </a:ln>
        </p:spPr>
      </p:sp>
      <p:sp>
        <p:nvSpPr>
          <p:cNvPr id="334" name="Google Shape;334;p4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7" name="Google Shape;37;p5"/>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38" name="Google Shape;38;p5"/>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39" name="Google Shape;39;p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5" name="Google Shape;45;p6"/>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6" name="Google Shape;46;p6"/>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7" name="Google Shape;47;p6"/>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8" name="Google Shape;48;p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 name="Google Shape;54;p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55" name="Google Shape;55;p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6" name="Google Shape;56;p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7" name="Google Shape;57;p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8" name="Google Shape;58;p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9" name="Google Shape;59;p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66" name="Google Shape;66;p8"/>
          <p:cNvSpPr>
            <a:spLocks noGrp="1"/>
          </p:cNvSpPr>
          <p:nvPr>
            <p:ph type="pic" idx="2"/>
          </p:nvPr>
        </p:nvSpPr>
        <p:spPr>
          <a:xfrm>
            <a:off x="5039775" y="196800"/>
            <a:ext cx="3905400" cy="4749900"/>
          </a:xfrm>
          <a:prstGeom prst="roundRect">
            <a:avLst>
              <a:gd name="adj" fmla="val 2053"/>
            </a:avLst>
          </a:prstGeom>
          <a:noFill/>
          <a:ln>
            <a:noFill/>
          </a:ln>
        </p:spPr>
      </p:sp>
      <p:sp>
        <p:nvSpPr>
          <p:cNvPr id="67" name="Google Shape;67;p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68" name="Google Shape;68;p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71"/>
        <p:cNvGrpSpPr/>
        <p:nvPr/>
      </p:nvGrpSpPr>
      <p:grpSpPr>
        <a:xfrm>
          <a:off x="0" y="0"/>
          <a:ext cx="0" cy="0"/>
          <a:chOff x="0" y="0"/>
          <a:chExt cx="0" cy="0"/>
        </a:xfrm>
      </p:grpSpPr>
      <p:sp>
        <p:nvSpPr>
          <p:cNvPr id="72" name="Google Shape;72;p9"/>
          <p:cNvSpPr>
            <a:spLocks noGrp="1"/>
          </p:cNvSpPr>
          <p:nvPr>
            <p:ph type="pic" idx="2"/>
          </p:nvPr>
        </p:nvSpPr>
        <p:spPr>
          <a:xfrm>
            <a:off x="566350" y="1569300"/>
            <a:ext cx="1466400" cy="1570200"/>
          </a:xfrm>
          <a:prstGeom prst="roundRect">
            <a:avLst>
              <a:gd name="adj" fmla="val 6320"/>
            </a:avLst>
          </a:prstGeom>
          <a:noFill/>
          <a:ln>
            <a:noFill/>
          </a:ln>
        </p:spPr>
      </p:sp>
      <p:sp>
        <p:nvSpPr>
          <p:cNvPr id="73" name="Google Shape;73;p9"/>
          <p:cNvSpPr>
            <a:spLocks noGrp="1"/>
          </p:cNvSpPr>
          <p:nvPr>
            <p:ph type="pic" idx="3"/>
          </p:nvPr>
        </p:nvSpPr>
        <p:spPr>
          <a:xfrm>
            <a:off x="2588275" y="1569300"/>
            <a:ext cx="1466400" cy="1570200"/>
          </a:xfrm>
          <a:prstGeom prst="roundRect">
            <a:avLst>
              <a:gd name="adj" fmla="val 6320"/>
            </a:avLst>
          </a:prstGeom>
          <a:noFill/>
          <a:ln>
            <a:noFill/>
          </a:ln>
        </p:spPr>
      </p:sp>
      <p:sp>
        <p:nvSpPr>
          <p:cNvPr id="74" name="Google Shape;74;p9"/>
          <p:cNvSpPr>
            <a:spLocks noGrp="1"/>
          </p:cNvSpPr>
          <p:nvPr>
            <p:ph type="pic" idx="4"/>
          </p:nvPr>
        </p:nvSpPr>
        <p:spPr>
          <a:xfrm>
            <a:off x="4613113" y="1569300"/>
            <a:ext cx="1466400" cy="1570200"/>
          </a:xfrm>
          <a:prstGeom prst="roundRect">
            <a:avLst>
              <a:gd name="adj" fmla="val 6320"/>
            </a:avLst>
          </a:prstGeom>
          <a:noFill/>
          <a:ln>
            <a:noFill/>
          </a:ln>
        </p:spPr>
      </p:sp>
      <p:sp>
        <p:nvSpPr>
          <p:cNvPr id="75" name="Google Shape;75;p9"/>
          <p:cNvSpPr>
            <a:spLocks noGrp="1"/>
          </p:cNvSpPr>
          <p:nvPr>
            <p:ph type="pic" idx="5"/>
          </p:nvPr>
        </p:nvSpPr>
        <p:spPr>
          <a:xfrm>
            <a:off x="6637950" y="1569300"/>
            <a:ext cx="1466400" cy="1570200"/>
          </a:xfrm>
          <a:prstGeom prst="roundRect">
            <a:avLst>
              <a:gd name="adj" fmla="val 6320"/>
            </a:avLst>
          </a:prstGeom>
          <a:noFill/>
          <a:ln>
            <a:noFill/>
          </a:ln>
        </p:spPr>
      </p:sp>
      <p:cxnSp>
        <p:nvCxnSpPr>
          <p:cNvPr id="76" name="Google Shape;76;p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77" name="Google Shape;77;p9"/>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78" name="Google Shape;78;p9"/>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79" name="Google Shape;79;p9"/>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0" name="Google Shape;80;p9"/>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1" name="Google Shape;81;p9"/>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2" name="Google Shape;82;p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8" name="Google Shape;88;p10"/>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89" name="Google Shape;89;p10"/>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0" name="Google Shape;90;p10"/>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1" name="Google Shape;91;p10"/>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0"/>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3" name="Google Shape;93;p10"/>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0"/>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5" name="Google Shape;95;p1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8" name="Google Shape;8;p1"/>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pic>
        <p:nvPicPr>
          <p:cNvPr id="339" name="Google Shape;339;p41"/>
          <p:cNvPicPr preferRelativeResize="0">
            <a:picLocks noGrp="1"/>
          </p:cNvPicPr>
          <p:nvPr>
            <p:ph type="pic" idx="2"/>
          </p:nvPr>
        </p:nvPicPr>
        <p:blipFill rotWithShape="1">
          <a:blip r:embed="rId4">
            <a:alphaModFix/>
          </a:blip>
          <a:srcRect l="8542" r="8996"/>
          <a:stretch/>
        </p:blipFill>
        <p:spPr>
          <a:xfrm>
            <a:off x="5685400" y="0"/>
            <a:ext cx="3458700" cy="5143500"/>
          </a:xfrm>
          <a:prstGeom prst="rect">
            <a:avLst/>
          </a:prstGeom>
        </p:spPr>
      </p:pic>
      <p:sp>
        <p:nvSpPr>
          <p:cNvPr id="340" name="Google Shape;340;p41"/>
          <p:cNvSpPr txBox="1"/>
          <p:nvPr/>
        </p:nvSpPr>
        <p:spPr>
          <a:xfrm>
            <a:off x="104200" y="297600"/>
            <a:ext cx="6907800" cy="45483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700" b="1" dirty="0">
                <a:solidFill>
                  <a:schemeClr val="lt1"/>
                </a:solidFill>
                <a:latin typeface="Inter"/>
                <a:ea typeface="Inter"/>
                <a:cs typeface="Inter"/>
                <a:sym typeface="Inter"/>
              </a:rPr>
              <a:t>DSO 568 - Healthcare Analytics</a:t>
            </a:r>
            <a:endParaRPr sz="27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27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27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49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r>
              <a:rPr lang="en" sz="4900" b="1" dirty="0">
                <a:solidFill>
                  <a:schemeClr val="lt1"/>
                </a:solidFill>
                <a:latin typeface="Inter"/>
                <a:ea typeface="Inter"/>
                <a:cs typeface="Inter"/>
                <a:sym typeface="Inter"/>
              </a:rPr>
              <a:t>Stroke Prediction </a:t>
            </a:r>
            <a:endParaRPr sz="49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r>
              <a:rPr lang="en" sz="4900" b="1" dirty="0">
                <a:solidFill>
                  <a:schemeClr val="lt1"/>
                </a:solidFill>
                <a:latin typeface="Inter"/>
                <a:ea typeface="Inter"/>
                <a:cs typeface="Inter"/>
                <a:sym typeface="Inter"/>
              </a:rPr>
              <a:t>Modeling</a:t>
            </a:r>
            <a:endParaRPr sz="49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31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31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31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endParaRPr sz="31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r>
              <a:rPr lang="en" sz="1800" b="1" dirty="0">
                <a:solidFill>
                  <a:schemeClr val="lt1"/>
                </a:solidFill>
                <a:latin typeface="Inter"/>
                <a:ea typeface="Inter"/>
                <a:cs typeface="Inter"/>
                <a:sym typeface="Inter"/>
              </a:rPr>
              <a:t>Dec 2, 2024</a:t>
            </a:r>
            <a:endParaRPr sz="1800" b="1" dirty="0">
              <a:solidFill>
                <a:schemeClr val="lt1"/>
              </a:solidFill>
              <a:latin typeface="Inter"/>
              <a:ea typeface="Inter"/>
              <a:cs typeface="Inter"/>
              <a:sym typeface="Inter"/>
            </a:endParaRPr>
          </a:p>
          <a:p>
            <a:pPr marL="0" lvl="0" indent="0" algn="l" rtl="0">
              <a:spcBef>
                <a:spcPts val="0"/>
              </a:spcBef>
              <a:spcAft>
                <a:spcPts val="0"/>
              </a:spcAft>
              <a:buNone/>
            </a:pPr>
            <a:endParaRPr sz="1800" dirty="0">
              <a:solidFill>
                <a:schemeClr val="dk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4"/>
        <p:cNvGrpSpPr/>
        <p:nvPr/>
      </p:nvGrpSpPr>
      <p:grpSpPr>
        <a:xfrm>
          <a:off x="0" y="0"/>
          <a:ext cx="0" cy="0"/>
          <a:chOff x="0" y="0"/>
          <a:chExt cx="0" cy="0"/>
        </a:xfrm>
      </p:grpSpPr>
      <p:sp>
        <p:nvSpPr>
          <p:cNvPr id="435" name="Google Shape;435;p50"/>
          <p:cNvSpPr txBox="1"/>
          <p:nvPr/>
        </p:nvSpPr>
        <p:spPr>
          <a:xfrm>
            <a:off x="0" y="0"/>
            <a:ext cx="909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436" name="Google Shape;436;p50"/>
          <p:cNvSpPr txBox="1"/>
          <p:nvPr/>
        </p:nvSpPr>
        <p:spPr>
          <a:xfrm>
            <a:off x="37925" y="91300"/>
            <a:ext cx="5022000" cy="555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chemeClr val="lt1"/>
              </a:solidFill>
            </a:endParaRPr>
          </a:p>
          <a:p>
            <a:pPr marL="0" lvl="0" indent="0" algn="l" rtl="0">
              <a:spcBef>
                <a:spcPts val="0"/>
              </a:spcBef>
              <a:spcAft>
                <a:spcPts val="0"/>
              </a:spcAft>
              <a:buNone/>
            </a:pPr>
            <a:endParaRPr sz="3600">
              <a:solidFill>
                <a:schemeClr val="lt1"/>
              </a:solidFill>
            </a:endParaRPr>
          </a:p>
          <a:p>
            <a:pPr marL="0" lvl="0" indent="0" algn="l" rtl="0">
              <a:lnSpc>
                <a:spcPct val="115000"/>
              </a:lnSpc>
              <a:spcBef>
                <a:spcPts val="0"/>
              </a:spcBef>
              <a:spcAft>
                <a:spcPts val="0"/>
              </a:spcAft>
              <a:buNone/>
            </a:pPr>
            <a:r>
              <a:rPr lang="en" sz="1600" b="1">
                <a:solidFill>
                  <a:schemeClr val="lt1"/>
                </a:solidFill>
              </a:rPr>
              <a:t>Key Predictors:</a:t>
            </a:r>
            <a:endParaRPr sz="1600" b="1">
              <a:solidFill>
                <a:schemeClr val="lt1"/>
              </a:solidFill>
            </a:endParaRPr>
          </a:p>
          <a:p>
            <a:pPr marL="457200" lvl="0" indent="-304800" algn="l" rtl="0">
              <a:lnSpc>
                <a:spcPct val="115000"/>
              </a:lnSpc>
              <a:spcBef>
                <a:spcPts val="1200"/>
              </a:spcBef>
              <a:spcAft>
                <a:spcPts val="0"/>
              </a:spcAft>
              <a:buClr>
                <a:schemeClr val="lt1"/>
              </a:buClr>
              <a:buSzPts val="1200"/>
              <a:buChar char="➔"/>
            </a:pPr>
            <a:r>
              <a:rPr lang="en" sz="1200" b="1">
                <a:solidFill>
                  <a:schemeClr val="lt1"/>
                </a:solidFill>
              </a:rPr>
              <a:t>Age</a:t>
            </a:r>
            <a:r>
              <a:rPr lang="en" sz="1200">
                <a:solidFill>
                  <a:schemeClr val="lt1"/>
                </a:solidFill>
              </a:rPr>
              <a:t>: Strongest predictor; individuals above 60 are at higher risk.</a:t>
            </a: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b="1">
                <a:solidFill>
                  <a:schemeClr val="lt1"/>
                </a:solidFill>
              </a:rPr>
              <a:t>Glucose Levels</a:t>
            </a:r>
            <a:r>
              <a:rPr lang="en" sz="1200">
                <a:solidFill>
                  <a:schemeClr val="lt1"/>
                </a:solidFill>
              </a:rPr>
              <a:t>: Levels &gt;150 mg/dL strongly linked to strokes.</a:t>
            </a:r>
            <a:endParaRPr sz="1200">
              <a:solidFill>
                <a:schemeClr val="lt1"/>
              </a:solidFill>
            </a:endParaRPr>
          </a:p>
          <a:p>
            <a:pPr marL="0" lvl="0" indent="0" algn="l" rtl="0">
              <a:lnSpc>
                <a:spcPct val="115000"/>
              </a:lnSpc>
              <a:spcBef>
                <a:spcPts val="1200"/>
              </a:spcBef>
              <a:spcAft>
                <a:spcPts val="0"/>
              </a:spcAft>
              <a:buNone/>
            </a:pPr>
            <a:r>
              <a:rPr lang="en" sz="1600" b="1">
                <a:solidFill>
                  <a:schemeClr val="lt1"/>
                </a:solidFill>
              </a:rPr>
              <a:t>Combined Effects:</a:t>
            </a:r>
            <a:endParaRPr sz="1600" b="1">
              <a:solidFill>
                <a:schemeClr val="lt1"/>
              </a:solidFill>
            </a:endParaRPr>
          </a:p>
          <a:p>
            <a:pPr marL="457200" lvl="0" indent="-304800" algn="l" rtl="0">
              <a:lnSpc>
                <a:spcPct val="115000"/>
              </a:lnSpc>
              <a:spcBef>
                <a:spcPts val="1200"/>
              </a:spcBef>
              <a:spcAft>
                <a:spcPts val="0"/>
              </a:spcAft>
              <a:buClr>
                <a:schemeClr val="lt1"/>
              </a:buClr>
              <a:buSzPts val="1200"/>
              <a:buChar char="➔"/>
            </a:pPr>
            <a:r>
              <a:rPr lang="en" sz="1200">
                <a:solidFill>
                  <a:schemeClr val="lt1"/>
                </a:solidFill>
              </a:rPr>
              <a:t>Older age and high glucose levels together show amplified risks </a:t>
            </a:r>
            <a:endParaRPr sz="1200">
              <a:solidFill>
                <a:schemeClr val="lt1"/>
              </a:solidFill>
            </a:endParaRPr>
          </a:p>
          <a:p>
            <a:pPr marL="0" lvl="0" indent="0" algn="l" rtl="0">
              <a:lnSpc>
                <a:spcPct val="115000"/>
              </a:lnSpc>
              <a:spcBef>
                <a:spcPts val="1200"/>
              </a:spcBef>
              <a:spcAft>
                <a:spcPts val="0"/>
              </a:spcAft>
              <a:buNone/>
            </a:pPr>
            <a:r>
              <a:rPr lang="en" sz="1600" b="1">
                <a:solidFill>
                  <a:schemeClr val="lt1"/>
                </a:solidFill>
              </a:rPr>
              <a:t>Model Insights:</a:t>
            </a:r>
            <a:endParaRPr sz="1600" b="1">
              <a:solidFill>
                <a:schemeClr val="lt1"/>
              </a:solidFill>
            </a:endParaRPr>
          </a:p>
          <a:p>
            <a:pPr marL="457200" lvl="0" indent="-304800" algn="l" rtl="0">
              <a:lnSpc>
                <a:spcPct val="115000"/>
              </a:lnSpc>
              <a:spcBef>
                <a:spcPts val="1200"/>
              </a:spcBef>
              <a:spcAft>
                <a:spcPts val="0"/>
              </a:spcAft>
              <a:buClr>
                <a:schemeClr val="lt1"/>
              </a:buClr>
              <a:buSzPts val="1200"/>
              <a:buChar char="➔"/>
            </a:pPr>
            <a:r>
              <a:rPr lang="en" sz="1200" b="1">
                <a:solidFill>
                  <a:schemeClr val="lt1"/>
                </a:solidFill>
              </a:rPr>
              <a:t>SMOTE Effectiveness</a:t>
            </a:r>
            <a:r>
              <a:rPr lang="en" sz="1200">
                <a:solidFill>
                  <a:schemeClr val="lt1"/>
                </a:solidFill>
              </a:rPr>
              <a:t>: Balanced the dataset, improving recall for stroke cases.</a:t>
            </a:r>
            <a:endParaRPr sz="1200">
              <a:solidFill>
                <a:schemeClr val="lt1"/>
              </a:solidFill>
            </a:endParaRPr>
          </a:p>
          <a:p>
            <a:pPr marL="457200" lvl="0" indent="0" algn="l" rtl="0">
              <a:lnSpc>
                <a:spcPct val="115000"/>
              </a:lnSpc>
              <a:spcBef>
                <a:spcPts val="0"/>
              </a:spcBef>
              <a:spcAft>
                <a:spcPts val="0"/>
              </a:spcAft>
              <a:buNone/>
            </a:pP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b="1">
                <a:solidFill>
                  <a:schemeClr val="lt1"/>
                </a:solidFill>
              </a:rPr>
              <a:t>Ensemble Model Performance</a:t>
            </a:r>
            <a:r>
              <a:rPr lang="en" sz="1200">
                <a:solidFill>
                  <a:schemeClr val="lt1"/>
                </a:solidFill>
              </a:rPr>
              <a:t>: 95.47% accuracy, 99.04% ROC-AUC. Achieved the best balance between precision and recall.</a:t>
            </a:r>
            <a:endParaRPr sz="1200">
              <a:solidFill>
                <a:schemeClr val="lt1"/>
              </a:solidFill>
            </a:endParaRPr>
          </a:p>
          <a:p>
            <a:pPr marL="457200" lvl="0" indent="0" algn="l" rtl="0">
              <a:lnSpc>
                <a:spcPct val="115000"/>
              </a:lnSpc>
              <a:spcBef>
                <a:spcPts val="1200"/>
              </a:spcBef>
              <a:spcAft>
                <a:spcPts val="0"/>
              </a:spcAft>
              <a:buNone/>
            </a:pPr>
            <a:endParaRPr sz="1200">
              <a:solidFill>
                <a:schemeClr val="lt1"/>
              </a:solidFill>
            </a:endParaRPr>
          </a:p>
          <a:p>
            <a:pPr marL="0" lvl="0" indent="0" algn="l" rtl="0">
              <a:spcBef>
                <a:spcPts val="1200"/>
              </a:spcBef>
              <a:spcAft>
                <a:spcPts val="0"/>
              </a:spcAft>
              <a:buNone/>
            </a:pPr>
            <a:endParaRPr>
              <a:solidFill>
                <a:schemeClr val="lt1"/>
              </a:solidFill>
            </a:endParaRPr>
          </a:p>
        </p:txBody>
      </p:sp>
      <p:pic>
        <p:nvPicPr>
          <p:cNvPr id="437" name="Google Shape;437;p50"/>
          <p:cNvPicPr preferRelativeResize="0"/>
          <p:nvPr/>
        </p:nvPicPr>
        <p:blipFill>
          <a:blip r:embed="rId4">
            <a:alphaModFix/>
          </a:blip>
          <a:stretch>
            <a:fillRect/>
          </a:stretch>
        </p:blipFill>
        <p:spPr>
          <a:xfrm>
            <a:off x="5160250" y="2842525"/>
            <a:ext cx="3832152" cy="2213324"/>
          </a:xfrm>
          <a:prstGeom prst="rect">
            <a:avLst/>
          </a:prstGeom>
          <a:noFill/>
          <a:ln>
            <a:noFill/>
          </a:ln>
        </p:spPr>
      </p:pic>
      <p:sp>
        <p:nvSpPr>
          <p:cNvPr id="438" name="Google Shape;438;p50"/>
          <p:cNvSpPr txBox="1"/>
          <p:nvPr/>
        </p:nvSpPr>
        <p:spPr>
          <a:xfrm>
            <a:off x="37925" y="449900"/>
            <a:ext cx="5457900" cy="6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a:solidFill>
                  <a:schemeClr val="lt1"/>
                </a:solidFill>
              </a:rPr>
              <a:t>Key Insights: </a:t>
            </a:r>
            <a:endParaRPr sz="2700" b="1">
              <a:solidFill>
                <a:schemeClr val="lt1"/>
              </a:solidFill>
            </a:endParaRPr>
          </a:p>
          <a:p>
            <a:pPr marL="0" lvl="0" indent="0" algn="l" rtl="0">
              <a:spcBef>
                <a:spcPts val="0"/>
              </a:spcBef>
              <a:spcAft>
                <a:spcPts val="0"/>
              </a:spcAft>
              <a:buNone/>
            </a:pPr>
            <a:endParaRPr sz="900">
              <a:solidFill>
                <a:schemeClr val="dk2"/>
              </a:solidFill>
              <a:latin typeface="Inter"/>
              <a:ea typeface="Inter"/>
              <a:cs typeface="Inter"/>
              <a:sym typeface="Inter"/>
            </a:endParaRPr>
          </a:p>
        </p:txBody>
      </p:sp>
      <p:pic>
        <p:nvPicPr>
          <p:cNvPr id="439" name="Google Shape;439;p50"/>
          <p:cNvPicPr preferRelativeResize="0"/>
          <p:nvPr/>
        </p:nvPicPr>
        <p:blipFill>
          <a:blip r:embed="rId5">
            <a:alphaModFix/>
          </a:blip>
          <a:stretch>
            <a:fillRect/>
          </a:stretch>
        </p:blipFill>
        <p:spPr>
          <a:xfrm>
            <a:off x="5160250" y="535587"/>
            <a:ext cx="3832156" cy="2171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51"/>
          <p:cNvSpPr txBox="1"/>
          <p:nvPr/>
        </p:nvSpPr>
        <p:spPr>
          <a:xfrm>
            <a:off x="23700" y="221400"/>
            <a:ext cx="9096600" cy="47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lt1"/>
                </a:solidFill>
              </a:rPr>
              <a:t>Business/Clinical Recommendations: </a:t>
            </a:r>
            <a:endParaRPr sz="2300" b="1">
              <a:solidFill>
                <a:schemeClr val="lt1"/>
              </a:solidFill>
            </a:endParaRPr>
          </a:p>
          <a:p>
            <a:pPr marL="0" lvl="0" indent="0" algn="l" rtl="0">
              <a:spcBef>
                <a:spcPts val="0"/>
              </a:spcBef>
              <a:spcAft>
                <a:spcPts val="0"/>
              </a:spcAft>
              <a:buNone/>
            </a:pPr>
            <a:endParaRPr>
              <a:solidFill>
                <a:schemeClr val="lt1"/>
              </a:solidFill>
            </a:endParaRPr>
          </a:p>
          <a:p>
            <a:pPr marL="0" lvl="0" indent="0" algn="l" rtl="0">
              <a:lnSpc>
                <a:spcPct val="115000"/>
              </a:lnSpc>
              <a:spcBef>
                <a:spcPts val="0"/>
              </a:spcBef>
              <a:spcAft>
                <a:spcPts val="0"/>
              </a:spcAft>
              <a:buNone/>
            </a:pPr>
            <a:r>
              <a:rPr lang="en" sz="1600" b="1">
                <a:solidFill>
                  <a:schemeClr val="lt1"/>
                </a:solidFill>
              </a:rPr>
              <a:t>Targeted Screening and Monitoring Programs:</a:t>
            </a:r>
            <a:endParaRPr sz="1600" b="1">
              <a:solidFill>
                <a:schemeClr val="lt1"/>
              </a:solidFill>
            </a:endParaRPr>
          </a:p>
          <a:p>
            <a:pPr marL="457200" lvl="0" indent="-304800" algn="l" rtl="0">
              <a:lnSpc>
                <a:spcPct val="115000"/>
              </a:lnSpc>
              <a:spcBef>
                <a:spcPts val="1200"/>
              </a:spcBef>
              <a:spcAft>
                <a:spcPts val="0"/>
              </a:spcAft>
              <a:buClr>
                <a:schemeClr val="lt1"/>
              </a:buClr>
              <a:buSzPts val="1200"/>
              <a:buChar char="➔"/>
            </a:pPr>
            <a:r>
              <a:rPr lang="en" sz="1200" b="1">
                <a:solidFill>
                  <a:schemeClr val="lt1"/>
                </a:solidFill>
              </a:rPr>
              <a:t>Age-Based Prioritization: </a:t>
            </a:r>
            <a:endParaRPr sz="1200" b="1">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Implement stroke risk screenings for individuals over 60 during routine health check-ups, prioritizing those with comorbid conditions such as hypertension. </a:t>
            </a:r>
            <a:endParaRPr sz="1200">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Advocate for healthcare policies that promote subsidized screenings and preventive programs for individuals over 60 or with glucose levels above 150 mg/dL, aiming to reduce systemic stroke burdens.</a:t>
            </a: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b="1">
                <a:solidFill>
                  <a:schemeClr val="lt1"/>
                </a:solidFill>
              </a:rPr>
              <a:t>Blood Glucose Monitoring: </a:t>
            </a:r>
            <a:endParaRPr sz="1200" b="1">
              <a:solidFill>
                <a:schemeClr val="lt1"/>
              </a:solidFill>
            </a:endParaRPr>
          </a:p>
          <a:p>
            <a:pPr marL="914400" lvl="1" indent="-304800" algn="l" rtl="0">
              <a:lnSpc>
                <a:spcPct val="115000"/>
              </a:lnSpc>
              <a:spcBef>
                <a:spcPts val="0"/>
              </a:spcBef>
              <a:spcAft>
                <a:spcPts val="0"/>
              </a:spcAft>
              <a:buClr>
                <a:schemeClr val="lt1"/>
              </a:buClr>
              <a:buSzPts val="1200"/>
              <a:buChar char="◆"/>
            </a:pPr>
            <a:r>
              <a:rPr lang="en" sz="1200">
                <a:solidFill>
                  <a:schemeClr val="lt1"/>
                </a:solidFill>
              </a:rPr>
              <a:t>Establish regular glucose level monitoring programs for high-risk groups, focusing on patients with levels exceeding 150 mg/dL. Encourage these patients to maintain logs for regular evaluation.</a:t>
            </a:r>
            <a:endParaRPr sz="1200">
              <a:solidFill>
                <a:schemeClr val="lt1"/>
              </a:solidFill>
            </a:endParaRPr>
          </a:p>
          <a:p>
            <a:pPr marL="0" lvl="0" indent="0" algn="l" rtl="0">
              <a:lnSpc>
                <a:spcPct val="115000"/>
              </a:lnSpc>
              <a:spcBef>
                <a:spcPts val="1200"/>
              </a:spcBef>
              <a:spcAft>
                <a:spcPts val="0"/>
              </a:spcAft>
              <a:buNone/>
            </a:pPr>
            <a:r>
              <a:rPr lang="en" sz="1600" b="1">
                <a:solidFill>
                  <a:schemeClr val="lt1"/>
                </a:solidFill>
              </a:rPr>
              <a:t>Early Intervention:</a:t>
            </a:r>
            <a:endParaRPr sz="1600" b="1">
              <a:solidFill>
                <a:schemeClr val="lt1"/>
              </a:solidFill>
            </a:endParaRPr>
          </a:p>
          <a:p>
            <a:pPr marL="457200" lvl="0" indent="-304800" algn="l" rtl="0">
              <a:lnSpc>
                <a:spcPct val="115000"/>
              </a:lnSpc>
              <a:spcBef>
                <a:spcPts val="1200"/>
              </a:spcBef>
              <a:spcAft>
                <a:spcPts val="0"/>
              </a:spcAft>
              <a:buClr>
                <a:schemeClr val="lt1"/>
              </a:buClr>
              <a:buSzPts val="1200"/>
              <a:buChar char="➔"/>
            </a:pPr>
            <a:r>
              <a:rPr lang="en" sz="1200">
                <a:solidFill>
                  <a:schemeClr val="lt1"/>
                </a:solidFill>
              </a:rPr>
              <a:t>For high-risk individuals, provide proactive treatment strategies such as blood clot prevention drugs and recommend consultations with specialists like cardiologists.</a:t>
            </a:r>
            <a:endParaRPr sz="120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a:solidFill>
                  <a:schemeClr val="lt1"/>
                </a:solidFill>
              </a:rPr>
              <a:t>Develop care plans for patients exhibiting both high glucose levels and advanced age. Include frequent monitoring, lifestyle adjustments, and medical interventions like blood pressure and glucose management.</a:t>
            </a:r>
            <a:endParaRPr sz="1200">
              <a:solidFill>
                <a:schemeClr val="lt1"/>
              </a:solidFill>
            </a:endParaRPr>
          </a:p>
          <a:p>
            <a:pPr marL="457200" lvl="0" indent="0" algn="l" rtl="0">
              <a:lnSpc>
                <a:spcPct val="115000"/>
              </a:lnSpc>
              <a:spcBef>
                <a:spcPts val="1200"/>
              </a:spcBef>
              <a:spcAft>
                <a:spcPts val="0"/>
              </a:spcAft>
              <a:buNone/>
            </a:pP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52"/>
          <p:cNvSpPr txBox="1"/>
          <p:nvPr/>
        </p:nvSpPr>
        <p:spPr>
          <a:xfrm>
            <a:off x="223659" y="351750"/>
            <a:ext cx="8976000" cy="44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lt1"/>
                </a:solidFill>
              </a:rPr>
              <a:t>Future Recommendations: </a:t>
            </a:r>
            <a:endParaRPr sz="2800" b="1" dirty="0">
              <a:solidFill>
                <a:schemeClr val="lt1"/>
              </a:solidFill>
            </a:endParaRPr>
          </a:p>
          <a:p>
            <a:pPr marL="0" lvl="0" indent="0" algn="l" rtl="0">
              <a:lnSpc>
                <a:spcPct val="115000"/>
              </a:lnSpc>
              <a:spcBef>
                <a:spcPts val="1200"/>
              </a:spcBef>
              <a:spcAft>
                <a:spcPts val="0"/>
              </a:spcAft>
              <a:buNone/>
            </a:pPr>
            <a:r>
              <a:rPr lang="en" sz="1300" b="1" dirty="0">
                <a:solidFill>
                  <a:srgbClr val="F6F5EC"/>
                </a:solidFill>
              </a:rPr>
              <a:t>Additional Data Sources:</a:t>
            </a:r>
            <a:endParaRPr sz="1300" b="1" dirty="0">
              <a:solidFill>
                <a:srgbClr val="F6F5EC"/>
              </a:solidFill>
            </a:endParaRPr>
          </a:p>
          <a:p>
            <a:pPr marL="457200" lvl="0" indent="-311150" algn="l" rtl="0">
              <a:lnSpc>
                <a:spcPct val="115000"/>
              </a:lnSpc>
              <a:spcBef>
                <a:spcPts val="1200"/>
              </a:spcBef>
              <a:spcAft>
                <a:spcPts val="0"/>
              </a:spcAft>
              <a:buClr>
                <a:srgbClr val="F6F5EC"/>
              </a:buClr>
              <a:buSzPts val="1300"/>
              <a:buChar char="●"/>
            </a:pPr>
            <a:r>
              <a:rPr lang="en" sz="1300" dirty="0">
                <a:solidFill>
                  <a:srgbClr val="F6F5EC"/>
                </a:solidFill>
              </a:rPr>
              <a:t>Incorporate real-time patient monitoring data (e.g., wearable devices, EHRs).</a:t>
            </a:r>
            <a:endParaRPr sz="1300" dirty="0">
              <a:solidFill>
                <a:srgbClr val="F6F5EC"/>
              </a:solidFill>
            </a:endParaRPr>
          </a:p>
          <a:p>
            <a:pPr marL="457200" lvl="0" indent="-311150" algn="l" rtl="0">
              <a:lnSpc>
                <a:spcPct val="115000"/>
              </a:lnSpc>
              <a:spcBef>
                <a:spcPts val="0"/>
              </a:spcBef>
              <a:spcAft>
                <a:spcPts val="0"/>
              </a:spcAft>
              <a:buClr>
                <a:srgbClr val="F6F5EC"/>
              </a:buClr>
              <a:buSzPts val="1300"/>
              <a:buChar char="●"/>
            </a:pPr>
            <a:r>
              <a:rPr lang="en" sz="1300" dirty="0">
                <a:solidFill>
                  <a:srgbClr val="F6F5EC"/>
                </a:solidFill>
              </a:rPr>
              <a:t>Expand the dataset with variables like cholesterol, physical activity, and stress levels.</a:t>
            </a:r>
            <a:endParaRPr sz="1300" dirty="0">
              <a:solidFill>
                <a:srgbClr val="F6F5EC"/>
              </a:solidFill>
            </a:endParaRPr>
          </a:p>
          <a:p>
            <a:pPr marL="457200" lvl="0" indent="-311150" algn="l" rtl="0">
              <a:lnSpc>
                <a:spcPct val="115000"/>
              </a:lnSpc>
              <a:spcBef>
                <a:spcPts val="0"/>
              </a:spcBef>
              <a:spcAft>
                <a:spcPts val="0"/>
              </a:spcAft>
              <a:buClr>
                <a:srgbClr val="F6F5EC"/>
              </a:buClr>
              <a:buSzPts val="1300"/>
              <a:buChar char="●"/>
            </a:pPr>
            <a:r>
              <a:rPr lang="en" sz="1300" dirty="0">
                <a:solidFill>
                  <a:srgbClr val="F6F5EC"/>
                </a:solidFill>
              </a:rPr>
              <a:t>Use data from diverse populations to improve model generalizability.</a:t>
            </a:r>
            <a:endParaRPr sz="1300" dirty="0">
              <a:solidFill>
                <a:srgbClr val="F6F5EC"/>
              </a:solidFill>
            </a:endParaRPr>
          </a:p>
          <a:p>
            <a:pPr marL="0" lvl="0" indent="0" algn="l" rtl="0">
              <a:lnSpc>
                <a:spcPct val="115000"/>
              </a:lnSpc>
              <a:spcBef>
                <a:spcPts val="1200"/>
              </a:spcBef>
              <a:spcAft>
                <a:spcPts val="0"/>
              </a:spcAft>
              <a:buNone/>
            </a:pPr>
            <a:r>
              <a:rPr lang="en" sz="1300" b="1" dirty="0">
                <a:solidFill>
                  <a:srgbClr val="F6F5EC"/>
                </a:solidFill>
              </a:rPr>
              <a:t>New Model Architectures:</a:t>
            </a:r>
            <a:endParaRPr sz="1300" b="1" dirty="0">
              <a:solidFill>
                <a:srgbClr val="F6F5EC"/>
              </a:solidFill>
            </a:endParaRPr>
          </a:p>
          <a:p>
            <a:pPr marL="457200" lvl="0" indent="-311150" algn="l" rtl="0">
              <a:lnSpc>
                <a:spcPct val="115000"/>
              </a:lnSpc>
              <a:spcBef>
                <a:spcPts val="1200"/>
              </a:spcBef>
              <a:spcAft>
                <a:spcPts val="0"/>
              </a:spcAft>
              <a:buClr>
                <a:srgbClr val="F6F5EC"/>
              </a:buClr>
              <a:buSzPts val="1300"/>
              <a:buChar char="●"/>
            </a:pPr>
            <a:r>
              <a:rPr lang="en" sz="1300" dirty="0">
                <a:solidFill>
                  <a:srgbClr val="F6F5EC"/>
                </a:solidFill>
              </a:rPr>
              <a:t>Experiment with deep learning models (e.g., Neural Networks).</a:t>
            </a:r>
            <a:endParaRPr sz="1300" dirty="0">
              <a:solidFill>
                <a:srgbClr val="F6F5EC"/>
              </a:solidFill>
            </a:endParaRPr>
          </a:p>
          <a:p>
            <a:pPr marL="457200" lvl="0" indent="-311150" algn="l" rtl="0">
              <a:lnSpc>
                <a:spcPct val="115000"/>
              </a:lnSpc>
              <a:spcBef>
                <a:spcPts val="0"/>
              </a:spcBef>
              <a:spcAft>
                <a:spcPts val="0"/>
              </a:spcAft>
              <a:buClr>
                <a:srgbClr val="F6F5EC"/>
              </a:buClr>
              <a:buSzPts val="1300"/>
              <a:buChar char="●"/>
            </a:pPr>
            <a:r>
              <a:rPr lang="en" sz="1300" dirty="0">
                <a:solidFill>
                  <a:srgbClr val="F6F5EC"/>
                </a:solidFill>
              </a:rPr>
              <a:t>Implement </a:t>
            </a:r>
            <a:r>
              <a:rPr lang="en" sz="1300" dirty="0" err="1">
                <a:solidFill>
                  <a:srgbClr val="F6F5EC"/>
                </a:solidFill>
              </a:rPr>
              <a:t>AutoML</a:t>
            </a:r>
            <a:r>
              <a:rPr lang="en" sz="1300" dirty="0">
                <a:solidFill>
                  <a:srgbClr val="F6F5EC"/>
                </a:solidFill>
              </a:rPr>
              <a:t> tools for hyperparameter optimization.</a:t>
            </a:r>
            <a:endParaRPr sz="1300" dirty="0">
              <a:solidFill>
                <a:srgbClr val="F6F5EC"/>
              </a:solidFill>
            </a:endParaRPr>
          </a:p>
          <a:p>
            <a:pPr marL="0" lvl="0" indent="0" algn="l" rtl="0">
              <a:lnSpc>
                <a:spcPct val="115000"/>
              </a:lnSpc>
              <a:spcBef>
                <a:spcPts val="1200"/>
              </a:spcBef>
              <a:spcAft>
                <a:spcPts val="0"/>
              </a:spcAft>
              <a:buNone/>
            </a:pPr>
            <a:r>
              <a:rPr lang="en" sz="1300" b="1" dirty="0">
                <a:solidFill>
                  <a:srgbClr val="F6F5EC"/>
                </a:solidFill>
              </a:rPr>
              <a:t> Ongoing Monitoring:</a:t>
            </a:r>
            <a:endParaRPr sz="1300" b="1" dirty="0">
              <a:solidFill>
                <a:srgbClr val="F6F5EC"/>
              </a:solidFill>
            </a:endParaRPr>
          </a:p>
          <a:p>
            <a:pPr marL="457200" lvl="0" indent="-311150" algn="l" rtl="0">
              <a:lnSpc>
                <a:spcPct val="115000"/>
              </a:lnSpc>
              <a:spcBef>
                <a:spcPts val="1200"/>
              </a:spcBef>
              <a:spcAft>
                <a:spcPts val="0"/>
              </a:spcAft>
              <a:buClr>
                <a:srgbClr val="F6F5EC"/>
              </a:buClr>
              <a:buSzPts val="1300"/>
              <a:buChar char="●"/>
            </a:pPr>
            <a:r>
              <a:rPr lang="en" sz="1300" dirty="0">
                <a:solidFill>
                  <a:srgbClr val="F6F5EC"/>
                </a:solidFill>
              </a:rPr>
              <a:t>Deploy a system for real-time model feedback and periodic retraining with new data.</a:t>
            </a:r>
            <a:endParaRPr sz="1300" dirty="0">
              <a:solidFill>
                <a:srgbClr val="F6F5EC"/>
              </a:solidFill>
            </a:endParaRPr>
          </a:p>
          <a:p>
            <a:pPr marL="457200" lvl="0" indent="-311150" algn="l" rtl="0">
              <a:lnSpc>
                <a:spcPct val="115000"/>
              </a:lnSpc>
              <a:spcBef>
                <a:spcPts val="0"/>
              </a:spcBef>
              <a:spcAft>
                <a:spcPts val="0"/>
              </a:spcAft>
              <a:buClr>
                <a:srgbClr val="F6F5EC"/>
              </a:buClr>
              <a:buSzPts val="1300"/>
              <a:buChar char="●"/>
            </a:pPr>
            <a:r>
              <a:rPr lang="en" sz="1300" dirty="0">
                <a:solidFill>
                  <a:srgbClr val="F6F5EC"/>
                </a:solidFill>
              </a:rPr>
              <a:t>Monitor model fairness and adjust for emerging biases.</a:t>
            </a:r>
            <a:endParaRPr sz="1300" dirty="0">
              <a:solidFill>
                <a:srgbClr val="F6F5EC"/>
              </a:solidFill>
            </a:endParaRPr>
          </a:p>
          <a:p>
            <a:pPr marL="457200" lvl="0" indent="-311150" algn="l" rtl="0">
              <a:lnSpc>
                <a:spcPct val="115000"/>
              </a:lnSpc>
              <a:spcBef>
                <a:spcPts val="0"/>
              </a:spcBef>
              <a:spcAft>
                <a:spcPts val="0"/>
              </a:spcAft>
              <a:buClr>
                <a:srgbClr val="F6F5EC"/>
              </a:buClr>
              <a:buSzPts val="1300"/>
              <a:buChar char="●"/>
            </a:pPr>
            <a:r>
              <a:rPr lang="en" sz="1300" dirty="0">
                <a:solidFill>
                  <a:srgbClr val="F6F5EC"/>
                </a:solidFill>
              </a:rPr>
              <a:t>Include explainable AI methods to increase trust in clinical decision-making.</a:t>
            </a:r>
            <a:endParaRPr sz="1300" dirty="0">
              <a:solidFill>
                <a:srgbClr val="F6F5EC"/>
              </a:solidFill>
            </a:endParaRPr>
          </a:p>
          <a:p>
            <a:pPr marL="457200" lvl="0" indent="0" algn="l" rtl="0">
              <a:spcBef>
                <a:spcPts val="1200"/>
              </a:spcBef>
              <a:spcAft>
                <a:spcPts val="0"/>
              </a:spcAft>
              <a:buNone/>
            </a:pPr>
            <a:endParaRPr dirty="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3"/>
        <p:cNvGrpSpPr/>
        <p:nvPr/>
      </p:nvGrpSpPr>
      <p:grpSpPr>
        <a:xfrm>
          <a:off x="0" y="0"/>
          <a:ext cx="0" cy="0"/>
          <a:chOff x="0" y="0"/>
          <a:chExt cx="0" cy="0"/>
        </a:xfrm>
      </p:grpSpPr>
      <p:sp>
        <p:nvSpPr>
          <p:cNvPr id="454" name="Google Shape;454;p53"/>
          <p:cNvSpPr txBox="1"/>
          <p:nvPr/>
        </p:nvSpPr>
        <p:spPr>
          <a:xfrm>
            <a:off x="23700" y="653800"/>
            <a:ext cx="909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455" name="Google Shape;455;p53"/>
          <p:cNvSpPr txBox="1"/>
          <p:nvPr/>
        </p:nvSpPr>
        <p:spPr>
          <a:xfrm>
            <a:off x="2041950" y="2109000"/>
            <a:ext cx="5060100" cy="92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chemeClr val="lt1"/>
                </a:solidFill>
                <a:latin typeface="Inter"/>
                <a:ea typeface="Inter"/>
                <a:cs typeface="Inter"/>
                <a:sym typeface="Inter"/>
              </a:rPr>
              <a:t>    Thank You!</a:t>
            </a:r>
            <a:endParaRPr sz="4800">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4"/>
        <p:cNvGrpSpPr/>
        <p:nvPr/>
      </p:nvGrpSpPr>
      <p:grpSpPr>
        <a:xfrm>
          <a:off x="0" y="0"/>
          <a:ext cx="0" cy="0"/>
          <a:chOff x="0" y="0"/>
          <a:chExt cx="0" cy="0"/>
        </a:xfrm>
      </p:grpSpPr>
      <p:sp>
        <p:nvSpPr>
          <p:cNvPr id="345" name="Google Shape;345;p42"/>
          <p:cNvSpPr txBox="1"/>
          <p:nvPr/>
        </p:nvSpPr>
        <p:spPr>
          <a:xfrm>
            <a:off x="0" y="0"/>
            <a:ext cx="9144000" cy="9234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endParaRPr sz="2900" b="1" dirty="0">
              <a:solidFill>
                <a:schemeClr val="lt1"/>
              </a:solidFill>
              <a:latin typeface="Inter"/>
              <a:ea typeface="Inter"/>
              <a:cs typeface="Inter"/>
              <a:sym typeface="Inter"/>
            </a:endParaRPr>
          </a:p>
          <a:p>
            <a:pPr marL="0" lvl="0" indent="0" algn="l" rtl="0">
              <a:lnSpc>
                <a:spcPct val="80000"/>
              </a:lnSpc>
              <a:spcBef>
                <a:spcPts val="0"/>
              </a:spcBef>
              <a:spcAft>
                <a:spcPts val="0"/>
              </a:spcAft>
              <a:buNone/>
            </a:pPr>
            <a:r>
              <a:rPr lang="en" sz="2900" b="1">
                <a:solidFill>
                  <a:schemeClr val="lt1"/>
                </a:solidFill>
                <a:latin typeface="Inter"/>
                <a:ea typeface="Inter"/>
                <a:cs typeface="Inter"/>
                <a:sym typeface="Inter"/>
              </a:rPr>
              <a:t>                                    </a:t>
            </a:r>
            <a:r>
              <a:rPr lang="en" sz="3100" b="1">
                <a:solidFill>
                  <a:schemeClr val="lt1"/>
                </a:solidFill>
                <a:latin typeface="Inter"/>
                <a:ea typeface="Inter"/>
                <a:cs typeface="Inter"/>
                <a:sym typeface="Inter"/>
              </a:rPr>
              <a:t>Meet the Team</a:t>
            </a:r>
            <a:endParaRPr sz="3100" b="1" dirty="0">
              <a:solidFill>
                <a:schemeClr val="lt1"/>
              </a:solidFill>
              <a:latin typeface="Inter"/>
              <a:ea typeface="Inter"/>
              <a:cs typeface="Inter"/>
              <a:sym typeface="Inter"/>
            </a:endParaRPr>
          </a:p>
        </p:txBody>
      </p:sp>
      <p:pic>
        <p:nvPicPr>
          <p:cNvPr id="346" name="Google Shape;346;p42"/>
          <p:cNvPicPr preferRelativeResize="0">
            <a:picLocks noGrp="1"/>
          </p:cNvPicPr>
          <p:nvPr>
            <p:ph type="pic" idx="2"/>
          </p:nvPr>
        </p:nvPicPr>
        <p:blipFill rotWithShape="1">
          <a:blip r:embed="rId4">
            <a:alphaModFix/>
          </a:blip>
          <a:srcRect l="23200" t="12255" r="19029" b="7692"/>
          <a:stretch/>
        </p:blipFill>
        <p:spPr>
          <a:xfrm>
            <a:off x="1003975" y="1046125"/>
            <a:ext cx="1352100" cy="1448100"/>
          </a:xfrm>
          <a:prstGeom prst="ellipse">
            <a:avLst/>
          </a:prstGeom>
        </p:spPr>
      </p:pic>
      <p:pic>
        <p:nvPicPr>
          <p:cNvPr id="347" name="Google Shape;347;p42"/>
          <p:cNvPicPr preferRelativeResize="0">
            <a:picLocks noGrp="1"/>
          </p:cNvPicPr>
          <p:nvPr>
            <p:ph type="pic" idx="2"/>
          </p:nvPr>
        </p:nvPicPr>
        <p:blipFill rotWithShape="1">
          <a:blip r:embed="rId5">
            <a:alphaModFix/>
          </a:blip>
          <a:srcRect l="25482" t="12676" r="19729" b="7597"/>
          <a:stretch/>
        </p:blipFill>
        <p:spPr>
          <a:xfrm>
            <a:off x="6920925" y="1046125"/>
            <a:ext cx="1352100" cy="1448100"/>
          </a:xfrm>
          <a:prstGeom prst="ellipse">
            <a:avLst/>
          </a:prstGeom>
        </p:spPr>
      </p:pic>
      <p:pic>
        <p:nvPicPr>
          <p:cNvPr id="348" name="Google Shape;348;p42"/>
          <p:cNvPicPr preferRelativeResize="0">
            <a:picLocks noGrp="1"/>
          </p:cNvPicPr>
          <p:nvPr>
            <p:ph type="pic" idx="2"/>
          </p:nvPr>
        </p:nvPicPr>
        <p:blipFill rotWithShape="1">
          <a:blip r:embed="rId6">
            <a:alphaModFix/>
          </a:blip>
          <a:srcRect l="22578" t="7920" r="12410" b="9917"/>
          <a:stretch/>
        </p:blipFill>
        <p:spPr>
          <a:xfrm>
            <a:off x="4079800" y="3067600"/>
            <a:ext cx="1352100" cy="1448100"/>
          </a:xfrm>
          <a:prstGeom prst="ellipse">
            <a:avLst/>
          </a:prstGeom>
        </p:spPr>
      </p:pic>
      <p:pic>
        <p:nvPicPr>
          <p:cNvPr id="349" name="Google Shape;349;p42"/>
          <p:cNvPicPr preferRelativeResize="0">
            <a:picLocks noGrp="1"/>
          </p:cNvPicPr>
          <p:nvPr>
            <p:ph type="pic" idx="2"/>
          </p:nvPr>
        </p:nvPicPr>
        <p:blipFill rotWithShape="1">
          <a:blip r:embed="rId7">
            <a:alphaModFix/>
          </a:blip>
          <a:srcRect l="6377" t="3342" r="6385" b="26140"/>
          <a:stretch/>
        </p:blipFill>
        <p:spPr>
          <a:xfrm>
            <a:off x="3985050" y="1046125"/>
            <a:ext cx="1352100" cy="1448100"/>
          </a:xfrm>
          <a:prstGeom prst="ellipse">
            <a:avLst/>
          </a:prstGeom>
        </p:spPr>
      </p:pic>
      <p:pic>
        <p:nvPicPr>
          <p:cNvPr id="350" name="Google Shape;350;p42"/>
          <p:cNvPicPr preferRelativeResize="0">
            <a:picLocks noGrp="1"/>
          </p:cNvPicPr>
          <p:nvPr>
            <p:ph type="pic" idx="2"/>
          </p:nvPr>
        </p:nvPicPr>
        <p:blipFill rotWithShape="1">
          <a:blip r:embed="rId8">
            <a:alphaModFix/>
          </a:blip>
          <a:srcRect l="22250" t="9430" r="15440" b="9275"/>
          <a:stretch/>
        </p:blipFill>
        <p:spPr>
          <a:xfrm>
            <a:off x="1003975" y="3067600"/>
            <a:ext cx="1352100" cy="1448100"/>
          </a:xfrm>
          <a:prstGeom prst="ellipse">
            <a:avLst/>
          </a:prstGeom>
        </p:spPr>
      </p:pic>
      <p:pic>
        <p:nvPicPr>
          <p:cNvPr id="351" name="Google Shape;351;p42"/>
          <p:cNvPicPr preferRelativeResize="0">
            <a:picLocks noGrp="1"/>
          </p:cNvPicPr>
          <p:nvPr>
            <p:ph type="pic" idx="2"/>
          </p:nvPr>
        </p:nvPicPr>
        <p:blipFill rotWithShape="1">
          <a:blip r:embed="rId9">
            <a:alphaModFix/>
          </a:blip>
          <a:srcRect b="20515"/>
          <a:stretch/>
        </p:blipFill>
        <p:spPr>
          <a:xfrm>
            <a:off x="7044900" y="3067600"/>
            <a:ext cx="1352100" cy="1448100"/>
          </a:xfrm>
          <a:prstGeom prst="ellipse">
            <a:avLst/>
          </a:prstGeom>
        </p:spPr>
      </p:pic>
      <p:sp>
        <p:nvSpPr>
          <p:cNvPr id="352" name="Google Shape;352;p42"/>
          <p:cNvSpPr txBox="1"/>
          <p:nvPr/>
        </p:nvSpPr>
        <p:spPr>
          <a:xfrm>
            <a:off x="696025" y="2482625"/>
            <a:ext cx="25584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SemiBold"/>
                <a:ea typeface="Inter SemiBold"/>
                <a:cs typeface="Inter SemiBold"/>
                <a:sym typeface="Inter SemiBold"/>
              </a:rPr>
              <a:t>Campbell Duncan</a:t>
            </a:r>
            <a:endParaRPr sz="1000">
              <a:solidFill>
                <a:schemeClr val="lt1"/>
              </a:solidFill>
              <a:latin typeface="Inter"/>
              <a:ea typeface="Inter"/>
              <a:cs typeface="Inter"/>
              <a:sym typeface="Inter"/>
            </a:endParaRPr>
          </a:p>
        </p:txBody>
      </p:sp>
      <p:sp>
        <p:nvSpPr>
          <p:cNvPr id="353" name="Google Shape;353;p42"/>
          <p:cNvSpPr txBox="1"/>
          <p:nvPr/>
        </p:nvSpPr>
        <p:spPr>
          <a:xfrm>
            <a:off x="3955138" y="2466188"/>
            <a:ext cx="16014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   </a:t>
            </a:r>
            <a:r>
              <a:rPr lang="en" sz="1600">
                <a:solidFill>
                  <a:schemeClr val="lt1"/>
                </a:solidFill>
                <a:latin typeface="Inter SemiBold"/>
                <a:ea typeface="Inter SemiBold"/>
                <a:cs typeface="Inter SemiBold"/>
                <a:sym typeface="Inter SemiBold"/>
              </a:rPr>
              <a:t>Jnana K P</a:t>
            </a:r>
            <a:endParaRPr sz="1600">
              <a:solidFill>
                <a:schemeClr val="lt1"/>
              </a:solidFill>
              <a:latin typeface="Inter"/>
              <a:ea typeface="Inter"/>
              <a:cs typeface="Inter"/>
              <a:sym typeface="Inter"/>
            </a:endParaRPr>
          </a:p>
        </p:txBody>
      </p:sp>
      <p:sp>
        <p:nvSpPr>
          <p:cNvPr id="354" name="Google Shape;354;p42"/>
          <p:cNvSpPr txBox="1"/>
          <p:nvPr/>
        </p:nvSpPr>
        <p:spPr>
          <a:xfrm>
            <a:off x="6920250" y="2482625"/>
            <a:ext cx="16014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SemiBold"/>
                <a:ea typeface="Inter SemiBold"/>
                <a:cs typeface="Inter SemiBold"/>
                <a:sym typeface="Inter SemiBold"/>
              </a:rPr>
              <a:t> Lindsay Yan</a:t>
            </a:r>
            <a:endParaRPr sz="1600">
              <a:solidFill>
                <a:schemeClr val="lt1"/>
              </a:solidFill>
              <a:latin typeface="Inter"/>
              <a:ea typeface="Inter"/>
              <a:cs typeface="Inter"/>
              <a:sym typeface="Inter"/>
            </a:endParaRPr>
          </a:p>
        </p:txBody>
      </p:sp>
      <p:sp>
        <p:nvSpPr>
          <p:cNvPr id="355" name="Google Shape;355;p42"/>
          <p:cNvSpPr txBox="1"/>
          <p:nvPr/>
        </p:nvSpPr>
        <p:spPr>
          <a:xfrm>
            <a:off x="1003975" y="4515700"/>
            <a:ext cx="16014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SemiBold"/>
                <a:ea typeface="Inter SemiBold"/>
                <a:cs typeface="Inter SemiBold"/>
                <a:sym typeface="Inter SemiBold"/>
              </a:rPr>
              <a:t>Lucian Deng</a:t>
            </a:r>
            <a:endParaRPr sz="1600">
              <a:solidFill>
                <a:schemeClr val="lt1"/>
              </a:solidFill>
              <a:latin typeface="Inter"/>
              <a:ea typeface="Inter"/>
              <a:cs typeface="Inter"/>
              <a:sym typeface="Inter"/>
            </a:endParaRPr>
          </a:p>
        </p:txBody>
      </p:sp>
      <p:sp>
        <p:nvSpPr>
          <p:cNvPr id="356" name="Google Shape;356;p42"/>
          <p:cNvSpPr txBox="1"/>
          <p:nvPr/>
        </p:nvSpPr>
        <p:spPr>
          <a:xfrm>
            <a:off x="3814500" y="4515700"/>
            <a:ext cx="24678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SemiBold"/>
                <a:ea typeface="Inter SemiBold"/>
                <a:cs typeface="Inter SemiBold"/>
                <a:sym typeface="Inter SemiBold"/>
              </a:rPr>
              <a:t> Marliese Sanabria</a:t>
            </a:r>
            <a:endParaRPr sz="1600">
              <a:solidFill>
                <a:schemeClr val="lt1"/>
              </a:solidFill>
              <a:latin typeface="Inter"/>
              <a:ea typeface="Inter"/>
              <a:cs typeface="Inter"/>
              <a:sym typeface="Inter"/>
            </a:endParaRPr>
          </a:p>
        </p:txBody>
      </p:sp>
      <p:sp>
        <p:nvSpPr>
          <p:cNvPr id="357" name="Google Shape;357;p42"/>
          <p:cNvSpPr txBox="1"/>
          <p:nvPr/>
        </p:nvSpPr>
        <p:spPr>
          <a:xfrm>
            <a:off x="7091725" y="4515700"/>
            <a:ext cx="16014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Inter SemiBold"/>
                <a:ea typeface="Inter SemiBold"/>
                <a:cs typeface="Inter SemiBold"/>
                <a:sym typeface="Inter SemiBold"/>
              </a:rPr>
              <a:t>Zoha Akhtar</a:t>
            </a:r>
            <a:endParaRPr sz="16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3"/>
          <p:cNvSpPr txBox="1"/>
          <p:nvPr/>
        </p:nvSpPr>
        <p:spPr>
          <a:xfrm>
            <a:off x="0" y="0"/>
            <a:ext cx="909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363" name="Google Shape;363;p43"/>
          <p:cNvSpPr txBox="1"/>
          <p:nvPr/>
        </p:nvSpPr>
        <p:spPr>
          <a:xfrm>
            <a:off x="182750" y="777450"/>
            <a:ext cx="5634900" cy="272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3000" b="1">
              <a:solidFill>
                <a:schemeClr val="accent1"/>
              </a:solidFill>
            </a:endParaRPr>
          </a:p>
          <a:p>
            <a:pPr marL="457200" lvl="0" indent="-342900" algn="l" rtl="0">
              <a:lnSpc>
                <a:spcPct val="115000"/>
              </a:lnSpc>
              <a:spcBef>
                <a:spcPts val="1200"/>
              </a:spcBef>
              <a:spcAft>
                <a:spcPts val="0"/>
              </a:spcAft>
              <a:buClr>
                <a:schemeClr val="accent1"/>
              </a:buClr>
              <a:buSzPts val="1800"/>
              <a:buChar char="●"/>
            </a:pPr>
            <a:r>
              <a:rPr lang="en" sz="1800">
                <a:solidFill>
                  <a:schemeClr val="accent1"/>
                </a:solidFill>
              </a:rPr>
              <a:t>Stroke is a leading cause of death and long-term disability globally, with millions affected annually.</a:t>
            </a:r>
            <a:endParaRPr sz="1800">
              <a:solidFill>
                <a:schemeClr val="accent1"/>
              </a:solidFill>
            </a:endParaRPr>
          </a:p>
          <a:p>
            <a:pPr marL="457200" lvl="0" indent="0" algn="l" rtl="0">
              <a:lnSpc>
                <a:spcPct val="115000"/>
              </a:lnSpc>
              <a:spcBef>
                <a:spcPts val="1200"/>
              </a:spcBef>
              <a:spcAft>
                <a:spcPts val="0"/>
              </a:spcAft>
              <a:buNone/>
            </a:pPr>
            <a:endParaRPr sz="1800">
              <a:solidFill>
                <a:schemeClr val="accent1"/>
              </a:solidFill>
            </a:endParaRPr>
          </a:p>
          <a:p>
            <a:pPr marL="457200" lvl="0" indent="-342900" algn="l" rtl="0">
              <a:lnSpc>
                <a:spcPct val="115000"/>
              </a:lnSpc>
              <a:spcBef>
                <a:spcPts val="1200"/>
              </a:spcBef>
              <a:spcAft>
                <a:spcPts val="0"/>
              </a:spcAft>
              <a:buClr>
                <a:schemeClr val="accent1"/>
              </a:buClr>
              <a:buSzPts val="1800"/>
              <a:buChar char="●"/>
            </a:pPr>
            <a:r>
              <a:rPr lang="en" sz="1800">
                <a:solidFill>
                  <a:schemeClr val="accent1"/>
                </a:solidFill>
              </a:rPr>
              <a:t>Lack of predictive tools limits timely identification of high-risk individuals, delaying preventive care.</a:t>
            </a:r>
            <a:endParaRPr sz="1800">
              <a:solidFill>
                <a:schemeClr val="accent1"/>
              </a:solidFill>
            </a:endParaRPr>
          </a:p>
        </p:txBody>
      </p:sp>
      <p:pic>
        <p:nvPicPr>
          <p:cNvPr id="364" name="Google Shape;364;p43"/>
          <p:cNvPicPr preferRelativeResize="0"/>
          <p:nvPr/>
        </p:nvPicPr>
        <p:blipFill>
          <a:blip r:embed="rId4">
            <a:alphaModFix/>
          </a:blip>
          <a:stretch>
            <a:fillRect/>
          </a:stretch>
        </p:blipFill>
        <p:spPr>
          <a:xfrm>
            <a:off x="6181750" y="2993450"/>
            <a:ext cx="2814900" cy="1638900"/>
          </a:xfrm>
          <a:prstGeom prst="roundRect">
            <a:avLst>
              <a:gd name="adj" fmla="val 16667"/>
            </a:avLst>
          </a:prstGeom>
          <a:noFill/>
          <a:ln>
            <a:noFill/>
          </a:ln>
        </p:spPr>
      </p:pic>
      <p:sp>
        <p:nvSpPr>
          <p:cNvPr id="365" name="Google Shape;365;p43"/>
          <p:cNvSpPr txBox="1"/>
          <p:nvPr/>
        </p:nvSpPr>
        <p:spPr>
          <a:xfrm>
            <a:off x="428300" y="449700"/>
            <a:ext cx="4111500" cy="47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3000" b="1">
                <a:solidFill>
                  <a:schemeClr val="accent1"/>
                </a:solidFill>
              </a:rPr>
              <a:t>Problem Statement:</a:t>
            </a:r>
            <a:endParaRPr sz="3000" b="1">
              <a:solidFill>
                <a:schemeClr val="accent1"/>
              </a:solidFill>
            </a:endParaRPr>
          </a:p>
          <a:p>
            <a:pPr marL="0" lvl="0" indent="0" algn="l" rtl="0">
              <a:spcBef>
                <a:spcPts val="1200"/>
              </a:spcBef>
              <a:spcAft>
                <a:spcPts val="0"/>
              </a:spcAft>
              <a:buNone/>
            </a:pPr>
            <a:endParaRPr sz="1200">
              <a:solidFill>
                <a:schemeClr val="dk2"/>
              </a:solidFill>
              <a:latin typeface="Inter"/>
              <a:ea typeface="Inter"/>
              <a:cs typeface="Inter"/>
              <a:sym typeface="Inter"/>
            </a:endParaRPr>
          </a:p>
        </p:txBody>
      </p:sp>
      <p:pic>
        <p:nvPicPr>
          <p:cNvPr id="366" name="Google Shape;366;p43"/>
          <p:cNvPicPr preferRelativeResize="0"/>
          <p:nvPr/>
        </p:nvPicPr>
        <p:blipFill>
          <a:blip r:embed="rId5">
            <a:alphaModFix/>
          </a:blip>
          <a:stretch>
            <a:fillRect/>
          </a:stretch>
        </p:blipFill>
        <p:spPr>
          <a:xfrm>
            <a:off x="6181750" y="881525"/>
            <a:ext cx="2814900" cy="1977600"/>
          </a:xfrm>
          <a:prstGeom prst="roundRect">
            <a:avLst>
              <a:gd name="adj" fmla="val 16667"/>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4"/>
          <p:cNvSpPr txBox="1"/>
          <p:nvPr/>
        </p:nvSpPr>
        <p:spPr>
          <a:xfrm>
            <a:off x="0" y="0"/>
            <a:ext cx="909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372" name="Google Shape;372;p44"/>
          <p:cNvSpPr txBox="1"/>
          <p:nvPr/>
        </p:nvSpPr>
        <p:spPr>
          <a:xfrm>
            <a:off x="291850" y="222230"/>
            <a:ext cx="5379300" cy="4071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3000" b="1" dirty="0">
                <a:solidFill>
                  <a:schemeClr val="accent1"/>
                </a:solidFill>
              </a:rPr>
              <a:t>Why It Matters?</a:t>
            </a:r>
            <a:endParaRPr sz="1800" b="1" dirty="0">
              <a:solidFill>
                <a:schemeClr val="accent1"/>
              </a:solidFill>
            </a:endParaRPr>
          </a:p>
          <a:p>
            <a:pPr marL="457200" lvl="0" indent="-342900" algn="l" rtl="0">
              <a:lnSpc>
                <a:spcPct val="115000"/>
              </a:lnSpc>
              <a:spcBef>
                <a:spcPts val="1200"/>
              </a:spcBef>
              <a:spcAft>
                <a:spcPts val="0"/>
              </a:spcAft>
              <a:buClr>
                <a:schemeClr val="accent1"/>
              </a:buClr>
              <a:buSzPts val="1800"/>
              <a:buChar char="●"/>
            </a:pPr>
            <a:r>
              <a:rPr lang="en" sz="1800" b="1" dirty="0">
                <a:solidFill>
                  <a:schemeClr val="accent1"/>
                </a:solidFill>
              </a:rPr>
              <a:t>Clinical Impact</a:t>
            </a:r>
            <a:r>
              <a:rPr lang="en" sz="1800" dirty="0">
                <a:solidFill>
                  <a:schemeClr val="accent1"/>
                </a:solidFill>
              </a:rPr>
              <a:t>: Reduces mortality and improves recovery through early intervention.</a:t>
            </a:r>
            <a:endParaRPr sz="1800" dirty="0">
              <a:solidFill>
                <a:schemeClr val="accent1"/>
              </a:solidFill>
            </a:endParaRPr>
          </a:p>
          <a:p>
            <a:pPr marL="457200" lvl="0" indent="0" algn="l" rtl="0">
              <a:lnSpc>
                <a:spcPct val="100000"/>
              </a:lnSpc>
              <a:spcBef>
                <a:spcPts val="1200"/>
              </a:spcBef>
              <a:spcAft>
                <a:spcPts val="0"/>
              </a:spcAft>
              <a:buNone/>
            </a:pPr>
            <a:endParaRPr sz="1800" dirty="0">
              <a:solidFill>
                <a:schemeClr val="accent1"/>
              </a:solidFill>
            </a:endParaRPr>
          </a:p>
          <a:p>
            <a:pPr marL="457200" lvl="0" indent="-342900" algn="l" rtl="0">
              <a:lnSpc>
                <a:spcPct val="115000"/>
              </a:lnSpc>
              <a:spcBef>
                <a:spcPts val="1200"/>
              </a:spcBef>
              <a:spcAft>
                <a:spcPts val="0"/>
              </a:spcAft>
              <a:buClr>
                <a:schemeClr val="accent1"/>
              </a:buClr>
              <a:buSzPts val="1800"/>
              <a:buChar char="●"/>
            </a:pPr>
            <a:r>
              <a:rPr lang="en" sz="1800" b="1" dirty="0">
                <a:solidFill>
                  <a:schemeClr val="accent1"/>
                </a:solidFill>
              </a:rPr>
              <a:t>Economic Burden</a:t>
            </a:r>
            <a:r>
              <a:rPr lang="en" sz="1800" dirty="0">
                <a:solidFill>
                  <a:schemeClr val="accent1"/>
                </a:solidFill>
              </a:rPr>
              <a:t>: Preventive care costs are significantly lower than stroke treatment.</a:t>
            </a:r>
            <a:endParaRPr sz="1800" dirty="0">
              <a:solidFill>
                <a:schemeClr val="accent1"/>
              </a:solidFill>
            </a:endParaRPr>
          </a:p>
          <a:p>
            <a:pPr marL="457200" lvl="0" indent="0" algn="l" rtl="0">
              <a:lnSpc>
                <a:spcPct val="100000"/>
              </a:lnSpc>
              <a:spcBef>
                <a:spcPts val="1200"/>
              </a:spcBef>
              <a:spcAft>
                <a:spcPts val="0"/>
              </a:spcAft>
              <a:buNone/>
            </a:pPr>
            <a:endParaRPr sz="1800" dirty="0">
              <a:solidFill>
                <a:schemeClr val="accent1"/>
              </a:solidFill>
            </a:endParaRPr>
          </a:p>
          <a:p>
            <a:pPr marL="457200" lvl="0" indent="-342900" algn="l" rtl="0">
              <a:lnSpc>
                <a:spcPct val="115000"/>
              </a:lnSpc>
              <a:spcBef>
                <a:spcPts val="1200"/>
              </a:spcBef>
              <a:spcAft>
                <a:spcPts val="0"/>
              </a:spcAft>
              <a:buClr>
                <a:schemeClr val="accent1"/>
              </a:buClr>
              <a:buSzPts val="1800"/>
              <a:buChar char="●"/>
            </a:pPr>
            <a:r>
              <a:rPr lang="en" sz="1800" b="1" dirty="0">
                <a:solidFill>
                  <a:schemeClr val="accent1"/>
                </a:solidFill>
              </a:rPr>
              <a:t>Operational Efficiency</a:t>
            </a:r>
            <a:r>
              <a:rPr lang="en" sz="1800" dirty="0">
                <a:solidFill>
                  <a:schemeClr val="accent1"/>
                </a:solidFill>
              </a:rPr>
              <a:t>: Enables better resource allocation in healthcare systems.</a:t>
            </a:r>
            <a:endParaRPr sz="1800" dirty="0">
              <a:solidFill>
                <a:schemeClr val="accent1"/>
              </a:solidFill>
            </a:endParaRPr>
          </a:p>
        </p:txBody>
      </p:sp>
      <p:pic>
        <p:nvPicPr>
          <p:cNvPr id="373" name="Google Shape;373;p44"/>
          <p:cNvPicPr preferRelativeResize="0"/>
          <p:nvPr/>
        </p:nvPicPr>
        <p:blipFill>
          <a:blip r:embed="rId4">
            <a:alphaModFix/>
          </a:blip>
          <a:stretch>
            <a:fillRect/>
          </a:stretch>
        </p:blipFill>
        <p:spPr>
          <a:xfrm>
            <a:off x="5889825" y="612274"/>
            <a:ext cx="2863200" cy="2025900"/>
          </a:xfrm>
          <a:prstGeom prst="roundRect">
            <a:avLst>
              <a:gd name="adj" fmla="val 16667"/>
            </a:avLst>
          </a:prstGeom>
          <a:noFill/>
          <a:ln>
            <a:noFill/>
          </a:ln>
        </p:spPr>
      </p:pic>
      <p:pic>
        <p:nvPicPr>
          <p:cNvPr id="374" name="Google Shape;374;p44"/>
          <p:cNvPicPr preferRelativeResize="0"/>
          <p:nvPr/>
        </p:nvPicPr>
        <p:blipFill>
          <a:blip r:embed="rId5">
            <a:alphaModFix/>
          </a:blip>
          <a:stretch>
            <a:fillRect/>
          </a:stretch>
        </p:blipFill>
        <p:spPr>
          <a:xfrm>
            <a:off x="5934950" y="2807350"/>
            <a:ext cx="2917200" cy="1923600"/>
          </a:xfrm>
          <a:prstGeom prst="roundRect">
            <a:avLst>
              <a:gd name="adj" fmla="val 16667"/>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5"/>
          <p:cNvSpPr txBox="1">
            <a:spLocks noGrp="1"/>
          </p:cNvSpPr>
          <p:nvPr>
            <p:ph type="title" idx="4294967295"/>
          </p:nvPr>
        </p:nvSpPr>
        <p:spPr>
          <a:xfrm>
            <a:off x="481000" y="359900"/>
            <a:ext cx="8757600" cy="10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chemeClr val="lt1"/>
                </a:solidFill>
              </a:rPr>
              <a:t>Solution Approach:</a:t>
            </a:r>
            <a:endParaRPr sz="3300">
              <a:solidFill>
                <a:schemeClr val="lt1"/>
              </a:solidFill>
            </a:endParaRPr>
          </a:p>
        </p:txBody>
      </p:sp>
      <p:sp>
        <p:nvSpPr>
          <p:cNvPr id="380" name="Google Shape;380;p45"/>
          <p:cNvSpPr txBox="1">
            <a:spLocks noGrp="1"/>
          </p:cNvSpPr>
          <p:nvPr>
            <p:ph type="body" idx="4294967295"/>
          </p:nvPr>
        </p:nvSpPr>
        <p:spPr>
          <a:xfrm>
            <a:off x="596088" y="2278625"/>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Relatively small dataset</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Class imbalance from lack of stroke patients</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Dropping outliers and handling missing values</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Multiclass features needed to be encoded</a:t>
            </a:r>
            <a:endParaRPr sz="1100">
              <a:solidFill>
                <a:schemeClr val="lt1"/>
              </a:solidFill>
            </a:endParaRPr>
          </a:p>
          <a:p>
            <a:pPr marL="0" lvl="0" indent="0" algn="l" rtl="0">
              <a:spcBef>
                <a:spcPts val="0"/>
              </a:spcBef>
              <a:spcAft>
                <a:spcPts val="0"/>
              </a:spcAft>
              <a:buNone/>
            </a:pPr>
            <a:endParaRPr sz="1100">
              <a:solidFill>
                <a:schemeClr val="lt1"/>
              </a:solidFill>
            </a:endParaRPr>
          </a:p>
        </p:txBody>
      </p:sp>
      <p:sp>
        <p:nvSpPr>
          <p:cNvPr id="381" name="Google Shape;381;p45"/>
          <p:cNvSpPr txBox="1">
            <a:spLocks noGrp="1"/>
          </p:cNvSpPr>
          <p:nvPr>
            <p:ph type="body" idx="4294967295"/>
          </p:nvPr>
        </p:nvSpPr>
        <p:spPr>
          <a:xfrm>
            <a:off x="2608463" y="2278625"/>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Multiclass features one hot encoded</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Binary features addressed</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Statsmodels used to find statistically significant features for future model engineering</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None/>
            </a:pPr>
            <a:endParaRPr sz="1100">
              <a:solidFill>
                <a:schemeClr val="lt1"/>
              </a:solidFill>
            </a:endParaRPr>
          </a:p>
          <a:p>
            <a:pPr marL="0" lvl="0" indent="0" algn="l" rtl="0">
              <a:spcBef>
                <a:spcPts val="0"/>
              </a:spcBef>
              <a:spcAft>
                <a:spcPts val="0"/>
              </a:spcAft>
              <a:buNone/>
            </a:pPr>
            <a:endParaRPr sz="1100">
              <a:solidFill>
                <a:schemeClr val="lt1"/>
              </a:solidFill>
            </a:endParaRPr>
          </a:p>
        </p:txBody>
      </p:sp>
      <p:sp>
        <p:nvSpPr>
          <p:cNvPr id="382" name="Google Shape;382;p45"/>
          <p:cNvSpPr txBox="1">
            <a:spLocks noGrp="1"/>
          </p:cNvSpPr>
          <p:nvPr>
            <p:ph type="body" idx="4294967295"/>
          </p:nvPr>
        </p:nvSpPr>
        <p:spPr>
          <a:xfrm>
            <a:off x="4608063" y="2278625"/>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Statsmodels Logit for feature selection</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Scikit Learn Logistic Regression as base model</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Decision tree, random forest, XGBoost as advanced models to compare</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Ensemble Random Forest &amp; XGBoost as final model to compare</a:t>
            </a:r>
            <a:endParaRPr sz="1100">
              <a:solidFill>
                <a:schemeClr val="lt1"/>
              </a:solidFill>
            </a:endParaRPr>
          </a:p>
          <a:p>
            <a:pPr marL="0" lvl="0" indent="0" algn="l" rtl="0">
              <a:spcBef>
                <a:spcPts val="0"/>
              </a:spcBef>
              <a:spcAft>
                <a:spcPts val="0"/>
              </a:spcAft>
              <a:buClr>
                <a:schemeClr val="dk1"/>
              </a:buClr>
              <a:buSzPts val="1100"/>
              <a:buNone/>
            </a:pPr>
            <a:endParaRPr sz="1100">
              <a:solidFill>
                <a:schemeClr val="lt1"/>
              </a:solidFill>
            </a:endParaRPr>
          </a:p>
          <a:p>
            <a:pPr marL="0" lvl="0" indent="0" algn="l" rtl="0">
              <a:spcBef>
                <a:spcPts val="0"/>
              </a:spcBef>
              <a:spcAft>
                <a:spcPts val="0"/>
              </a:spcAft>
              <a:buNone/>
            </a:pPr>
            <a:endParaRPr sz="1100">
              <a:solidFill>
                <a:schemeClr val="lt1"/>
              </a:solidFill>
            </a:endParaRPr>
          </a:p>
        </p:txBody>
      </p:sp>
      <p:sp>
        <p:nvSpPr>
          <p:cNvPr id="383" name="Google Shape;383;p45"/>
          <p:cNvSpPr txBox="1">
            <a:spLocks noGrp="1"/>
          </p:cNvSpPr>
          <p:nvPr>
            <p:ph type="body" idx="4294967295"/>
          </p:nvPr>
        </p:nvSpPr>
        <p:spPr>
          <a:xfrm>
            <a:off x="6609413" y="2278625"/>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AUC ROC curves </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Recall of class 1 predictions</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Care a lot about false negatives in stroke patients</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lt1"/>
                </a:solidFill>
              </a:rPr>
              <a:t>- F1 Score is also a good indicator since it combines recall and precision</a:t>
            </a:r>
            <a:endParaRPr sz="1100">
              <a:solidFill>
                <a:schemeClr val="lt1"/>
              </a:solidFill>
            </a:endParaRPr>
          </a:p>
          <a:p>
            <a:pPr marL="0" lvl="0" indent="0" algn="l" rtl="0">
              <a:spcBef>
                <a:spcPts val="0"/>
              </a:spcBef>
              <a:spcAft>
                <a:spcPts val="0"/>
              </a:spcAft>
              <a:buClr>
                <a:schemeClr val="dk1"/>
              </a:buClr>
              <a:buSzPts val="1100"/>
              <a:buNone/>
            </a:pPr>
            <a:endParaRPr sz="1100">
              <a:solidFill>
                <a:schemeClr val="lt1"/>
              </a:solidFill>
            </a:endParaRPr>
          </a:p>
          <a:p>
            <a:pPr marL="0" lvl="0" indent="0" algn="l" rtl="0">
              <a:spcBef>
                <a:spcPts val="0"/>
              </a:spcBef>
              <a:spcAft>
                <a:spcPts val="0"/>
              </a:spcAft>
              <a:buNone/>
            </a:pPr>
            <a:endParaRPr sz="1100">
              <a:solidFill>
                <a:schemeClr val="lt1"/>
              </a:solidFill>
            </a:endParaRPr>
          </a:p>
        </p:txBody>
      </p:sp>
      <p:sp>
        <p:nvSpPr>
          <p:cNvPr id="384" name="Google Shape;384;p45"/>
          <p:cNvSpPr/>
          <p:nvPr/>
        </p:nvSpPr>
        <p:spPr>
          <a:xfrm>
            <a:off x="562863" y="1300250"/>
            <a:ext cx="1724700" cy="360300"/>
          </a:xfrm>
          <a:prstGeom prst="roundRect">
            <a:avLst>
              <a:gd name="adj" fmla="val 50000"/>
            </a:avLst>
          </a:prstGeom>
          <a:solidFill>
            <a:srgbClr val="43434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Inter SemiBold"/>
                <a:ea typeface="Inter SemiBold"/>
                <a:cs typeface="Inter SemiBold"/>
                <a:sym typeface="Inter SemiBold"/>
              </a:rPr>
              <a:t>Cleaning</a:t>
            </a:r>
            <a:endParaRPr sz="1300">
              <a:solidFill>
                <a:schemeClr val="lt1"/>
              </a:solidFill>
              <a:latin typeface="Inter SemiBold"/>
              <a:ea typeface="Inter SemiBold"/>
              <a:cs typeface="Inter SemiBold"/>
              <a:sym typeface="Inter SemiBold"/>
            </a:endParaRPr>
          </a:p>
        </p:txBody>
      </p:sp>
      <p:sp>
        <p:nvSpPr>
          <p:cNvPr id="385" name="Google Shape;385;p45"/>
          <p:cNvSpPr/>
          <p:nvPr/>
        </p:nvSpPr>
        <p:spPr>
          <a:xfrm>
            <a:off x="562863" y="1789438"/>
            <a:ext cx="1724700" cy="360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Exploration</a:t>
            </a:r>
            <a:endParaRPr sz="1200">
              <a:solidFill>
                <a:schemeClr val="lt1"/>
              </a:solidFill>
              <a:latin typeface="Inter SemiBold"/>
              <a:ea typeface="Inter SemiBold"/>
              <a:cs typeface="Inter SemiBold"/>
              <a:sym typeface="Inter SemiBold"/>
            </a:endParaRPr>
          </a:p>
        </p:txBody>
      </p:sp>
      <p:sp>
        <p:nvSpPr>
          <p:cNvPr id="386" name="Google Shape;386;p45"/>
          <p:cNvSpPr/>
          <p:nvPr/>
        </p:nvSpPr>
        <p:spPr>
          <a:xfrm>
            <a:off x="2557304" y="1300250"/>
            <a:ext cx="1724700" cy="360300"/>
          </a:xfrm>
          <a:prstGeom prst="roundRect">
            <a:avLst>
              <a:gd name="adj" fmla="val 50000"/>
            </a:avLst>
          </a:prstGeom>
          <a:solidFill>
            <a:srgbClr val="43434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nter SemiBold"/>
                <a:ea typeface="Inter SemiBold"/>
                <a:cs typeface="Inter SemiBold"/>
                <a:sym typeface="Inter SemiBold"/>
              </a:rPr>
              <a:t>Pre-Process</a:t>
            </a:r>
            <a:endParaRPr>
              <a:solidFill>
                <a:schemeClr val="lt1"/>
              </a:solidFill>
              <a:latin typeface="Inter SemiBold"/>
              <a:ea typeface="Inter SemiBold"/>
              <a:cs typeface="Inter SemiBold"/>
              <a:sym typeface="Inter SemiBold"/>
            </a:endParaRPr>
          </a:p>
        </p:txBody>
      </p:sp>
      <p:sp>
        <p:nvSpPr>
          <p:cNvPr id="387" name="Google Shape;387;p45"/>
          <p:cNvSpPr/>
          <p:nvPr/>
        </p:nvSpPr>
        <p:spPr>
          <a:xfrm>
            <a:off x="2579175" y="1789438"/>
            <a:ext cx="1724700" cy="360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EDA</a:t>
            </a:r>
            <a:endParaRPr sz="1200">
              <a:solidFill>
                <a:schemeClr val="lt1"/>
              </a:solidFill>
              <a:latin typeface="Inter SemiBold"/>
              <a:ea typeface="Inter SemiBold"/>
              <a:cs typeface="Inter SemiBold"/>
              <a:sym typeface="Inter SemiBold"/>
            </a:endParaRPr>
          </a:p>
        </p:txBody>
      </p:sp>
      <p:sp>
        <p:nvSpPr>
          <p:cNvPr id="388" name="Google Shape;388;p45"/>
          <p:cNvSpPr/>
          <p:nvPr/>
        </p:nvSpPr>
        <p:spPr>
          <a:xfrm>
            <a:off x="4551746" y="1300250"/>
            <a:ext cx="1724700" cy="360300"/>
          </a:xfrm>
          <a:prstGeom prst="roundRect">
            <a:avLst>
              <a:gd name="adj" fmla="val 50000"/>
            </a:avLst>
          </a:prstGeom>
          <a:solidFill>
            <a:srgbClr val="43434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nter SemiBold"/>
                <a:ea typeface="Inter SemiBold"/>
                <a:cs typeface="Inter SemiBold"/>
                <a:sym typeface="Inter SemiBold"/>
              </a:rPr>
              <a:t>Model Selection</a:t>
            </a:r>
            <a:endParaRPr>
              <a:solidFill>
                <a:schemeClr val="lt1"/>
              </a:solidFill>
              <a:latin typeface="Inter SemiBold"/>
              <a:ea typeface="Inter SemiBold"/>
              <a:cs typeface="Inter SemiBold"/>
              <a:sym typeface="Inter SemiBold"/>
            </a:endParaRPr>
          </a:p>
        </p:txBody>
      </p:sp>
      <p:sp>
        <p:nvSpPr>
          <p:cNvPr id="389" name="Google Shape;389;p45"/>
          <p:cNvSpPr/>
          <p:nvPr/>
        </p:nvSpPr>
        <p:spPr>
          <a:xfrm>
            <a:off x="4578775" y="1789438"/>
            <a:ext cx="1724700" cy="360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Classification</a:t>
            </a:r>
            <a:endParaRPr sz="1200">
              <a:solidFill>
                <a:schemeClr val="lt1"/>
              </a:solidFill>
              <a:latin typeface="Inter SemiBold"/>
              <a:ea typeface="Inter SemiBold"/>
              <a:cs typeface="Inter SemiBold"/>
              <a:sym typeface="Inter SemiBold"/>
            </a:endParaRPr>
          </a:p>
        </p:txBody>
      </p:sp>
      <p:sp>
        <p:nvSpPr>
          <p:cNvPr id="390" name="Google Shape;390;p45"/>
          <p:cNvSpPr/>
          <p:nvPr/>
        </p:nvSpPr>
        <p:spPr>
          <a:xfrm>
            <a:off x="6546188" y="1300250"/>
            <a:ext cx="1724700" cy="360300"/>
          </a:xfrm>
          <a:prstGeom prst="roundRect">
            <a:avLst>
              <a:gd name="adj" fmla="val 50000"/>
            </a:avLst>
          </a:prstGeom>
          <a:solidFill>
            <a:srgbClr val="43434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nter SemiBold"/>
                <a:ea typeface="Inter SemiBold"/>
                <a:cs typeface="Inter SemiBold"/>
                <a:sym typeface="Inter SemiBold"/>
              </a:rPr>
              <a:t>Evaluation</a:t>
            </a:r>
            <a:endParaRPr>
              <a:solidFill>
                <a:schemeClr val="lt1"/>
              </a:solidFill>
              <a:latin typeface="Inter SemiBold"/>
              <a:ea typeface="Inter SemiBold"/>
              <a:cs typeface="Inter SemiBold"/>
              <a:sym typeface="Inter SemiBold"/>
            </a:endParaRPr>
          </a:p>
        </p:txBody>
      </p:sp>
      <p:sp>
        <p:nvSpPr>
          <p:cNvPr id="391" name="Google Shape;391;p45"/>
          <p:cNvSpPr/>
          <p:nvPr/>
        </p:nvSpPr>
        <p:spPr>
          <a:xfrm>
            <a:off x="6555275" y="1789438"/>
            <a:ext cx="1724700" cy="360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Metrics</a:t>
            </a:r>
            <a:endParaRPr sz="1200">
              <a:solidFill>
                <a:schemeClr val="lt1"/>
              </a:solidFill>
              <a:latin typeface="Inter SemiBold"/>
              <a:ea typeface="Inter SemiBold"/>
              <a:cs typeface="Inter SemiBold"/>
              <a:sym typeface="Inter SemiBold"/>
            </a:endParaRPr>
          </a:p>
        </p:txBody>
      </p:sp>
      <p:cxnSp>
        <p:nvCxnSpPr>
          <p:cNvPr id="392" name="Google Shape;392;p45"/>
          <p:cNvCxnSpPr/>
          <p:nvPr/>
        </p:nvCxnSpPr>
        <p:spPr>
          <a:xfrm>
            <a:off x="2410338"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393" name="Google Shape;393;p45"/>
          <p:cNvCxnSpPr/>
          <p:nvPr/>
        </p:nvCxnSpPr>
        <p:spPr>
          <a:xfrm>
            <a:off x="4421425"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394" name="Google Shape;394;p45"/>
          <p:cNvCxnSpPr/>
          <p:nvPr/>
        </p:nvCxnSpPr>
        <p:spPr>
          <a:xfrm>
            <a:off x="6422775" y="1935988"/>
            <a:ext cx="0" cy="2608500"/>
          </a:xfrm>
          <a:prstGeom prst="straightConnector1">
            <a:avLst/>
          </a:prstGeom>
          <a:noFill/>
          <a:ln w="9525" cap="flat" cmpd="sng">
            <a:solidFill>
              <a:schemeClr val="accent6"/>
            </a:solidFill>
            <a:prstDash val="solid"/>
            <a:round/>
            <a:headEnd type="oval" w="med" len="med"/>
            <a:tailEnd type="none" w="med" len="med"/>
          </a:ln>
        </p:spPr>
      </p:cxnSp>
      <p:sp>
        <p:nvSpPr>
          <p:cNvPr id="395" name="Google Shape;395;p45"/>
          <p:cNvSpPr/>
          <p:nvPr/>
        </p:nvSpPr>
        <p:spPr>
          <a:xfrm>
            <a:off x="549600" y="2264675"/>
            <a:ext cx="1781400" cy="2814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6" name="Google Shape;396;p45"/>
          <p:cNvSpPr/>
          <p:nvPr/>
        </p:nvSpPr>
        <p:spPr>
          <a:xfrm>
            <a:off x="2535100" y="2278650"/>
            <a:ext cx="1781400" cy="2814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7" name="Google Shape;397;p45"/>
          <p:cNvSpPr/>
          <p:nvPr/>
        </p:nvSpPr>
        <p:spPr>
          <a:xfrm>
            <a:off x="4531400" y="2264550"/>
            <a:ext cx="1781400" cy="2814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8" name="Google Shape;398;p45"/>
          <p:cNvSpPr/>
          <p:nvPr/>
        </p:nvSpPr>
        <p:spPr>
          <a:xfrm>
            <a:off x="6596175" y="2278650"/>
            <a:ext cx="1781400" cy="28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2"/>
        <p:cNvGrpSpPr/>
        <p:nvPr/>
      </p:nvGrpSpPr>
      <p:grpSpPr>
        <a:xfrm>
          <a:off x="0" y="0"/>
          <a:ext cx="0" cy="0"/>
          <a:chOff x="0" y="0"/>
          <a:chExt cx="0" cy="0"/>
        </a:xfrm>
      </p:grpSpPr>
      <p:pic>
        <p:nvPicPr>
          <p:cNvPr id="403" name="Google Shape;403;p46"/>
          <p:cNvPicPr preferRelativeResize="0"/>
          <p:nvPr/>
        </p:nvPicPr>
        <p:blipFill rotWithShape="1">
          <a:blip r:embed="rId4">
            <a:alphaModFix/>
          </a:blip>
          <a:srcRect l="2543" r="2543"/>
          <a:stretch/>
        </p:blipFill>
        <p:spPr>
          <a:xfrm>
            <a:off x="284275" y="2418750"/>
            <a:ext cx="5211600" cy="2347500"/>
          </a:xfrm>
          <a:prstGeom prst="rect">
            <a:avLst/>
          </a:prstGeom>
          <a:noFill/>
          <a:ln>
            <a:noFill/>
          </a:ln>
        </p:spPr>
      </p:pic>
      <p:pic>
        <p:nvPicPr>
          <p:cNvPr id="404" name="Google Shape;404;p46"/>
          <p:cNvPicPr preferRelativeResize="0"/>
          <p:nvPr/>
        </p:nvPicPr>
        <p:blipFill>
          <a:blip r:embed="rId5">
            <a:alphaModFix/>
          </a:blip>
          <a:stretch>
            <a:fillRect/>
          </a:stretch>
        </p:blipFill>
        <p:spPr>
          <a:xfrm>
            <a:off x="4543576" y="2418747"/>
            <a:ext cx="4259298" cy="2347502"/>
          </a:xfrm>
          <a:prstGeom prst="rect">
            <a:avLst/>
          </a:prstGeom>
          <a:noFill/>
          <a:ln>
            <a:noFill/>
          </a:ln>
        </p:spPr>
      </p:pic>
      <p:pic>
        <p:nvPicPr>
          <p:cNvPr id="405" name="Google Shape;405;p46"/>
          <p:cNvPicPr preferRelativeResize="0"/>
          <p:nvPr/>
        </p:nvPicPr>
        <p:blipFill>
          <a:blip r:embed="rId6">
            <a:alphaModFix/>
          </a:blip>
          <a:stretch>
            <a:fillRect/>
          </a:stretch>
        </p:blipFill>
        <p:spPr>
          <a:xfrm>
            <a:off x="284275" y="303225"/>
            <a:ext cx="4259302" cy="2115523"/>
          </a:xfrm>
          <a:prstGeom prst="rect">
            <a:avLst/>
          </a:prstGeom>
          <a:noFill/>
          <a:ln>
            <a:noFill/>
          </a:ln>
        </p:spPr>
      </p:pic>
      <p:pic>
        <p:nvPicPr>
          <p:cNvPr id="406" name="Google Shape;406;p46"/>
          <p:cNvPicPr preferRelativeResize="0"/>
          <p:nvPr/>
        </p:nvPicPr>
        <p:blipFill>
          <a:blip r:embed="rId7">
            <a:alphaModFix/>
          </a:blip>
          <a:stretch>
            <a:fillRect/>
          </a:stretch>
        </p:blipFill>
        <p:spPr>
          <a:xfrm>
            <a:off x="4543576" y="303225"/>
            <a:ext cx="4259300" cy="2138103"/>
          </a:xfrm>
          <a:prstGeom prst="rect">
            <a:avLst/>
          </a:prstGeom>
          <a:noFill/>
          <a:ln>
            <a:noFill/>
          </a:ln>
        </p:spPr>
      </p:pic>
      <p:cxnSp>
        <p:nvCxnSpPr>
          <p:cNvPr id="407" name="Google Shape;407;p46"/>
          <p:cNvCxnSpPr/>
          <p:nvPr/>
        </p:nvCxnSpPr>
        <p:spPr>
          <a:xfrm>
            <a:off x="4543576" y="1713024"/>
            <a:ext cx="4259100" cy="0"/>
          </a:xfrm>
          <a:prstGeom prst="straightConnector1">
            <a:avLst/>
          </a:prstGeom>
          <a:noFill/>
          <a:ln w="9525" cap="flat" cmpd="sng">
            <a:solidFill>
              <a:srgbClr val="FF0000"/>
            </a:solidFill>
            <a:prstDash val="solid"/>
            <a:round/>
            <a:headEnd type="none" w="med" len="med"/>
            <a:tailEnd type="none" w="med" len="med"/>
          </a:ln>
        </p:spPr>
      </p:cxnSp>
      <p:cxnSp>
        <p:nvCxnSpPr>
          <p:cNvPr id="408" name="Google Shape;408;p46"/>
          <p:cNvCxnSpPr/>
          <p:nvPr/>
        </p:nvCxnSpPr>
        <p:spPr>
          <a:xfrm>
            <a:off x="4543576" y="1632299"/>
            <a:ext cx="4259100" cy="0"/>
          </a:xfrm>
          <a:prstGeom prst="straightConnector1">
            <a:avLst/>
          </a:prstGeom>
          <a:noFill/>
          <a:ln w="9525" cap="flat" cmpd="sng">
            <a:solidFill>
              <a:srgbClr val="FF0000"/>
            </a:solidFill>
            <a:prstDash val="solid"/>
            <a:round/>
            <a:headEnd type="none" w="med" len="med"/>
            <a:tailEnd type="none" w="med" len="med"/>
          </a:ln>
        </p:spPr>
      </p:cxnSp>
      <p:cxnSp>
        <p:nvCxnSpPr>
          <p:cNvPr id="409" name="Google Shape;409;p46"/>
          <p:cNvCxnSpPr/>
          <p:nvPr/>
        </p:nvCxnSpPr>
        <p:spPr>
          <a:xfrm>
            <a:off x="4543676" y="1491599"/>
            <a:ext cx="4259100" cy="0"/>
          </a:xfrm>
          <a:prstGeom prst="straightConnector1">
            <a:avLst/>
          </a:prstGeom>
          <a:noFill/>
          <a:ln w="9525" cap="flat" cmpd="sng">
            <a:solidFill>
              <a:srgbClr val="FF0000"/>
            </a:solidFill>
            <a:prstDash val="solid"/>
            <a:round/>
            <a:headEnd type="none" w="med" len="med"/>
            <a:tailEnd type="none" w="med" len="med"/>
          </a:ln>
        </p:spPr>
      </p:cxnSp>
      <p:cxnSp>
        <p:nvCxnSpPr>
          <p:cNvPr id="410" name="Google Shape;410;p46"/>
          <p:cNvCxnSpPr/>
          <p:nvPr/>
        </p:nvCxnSpPr>
        <p:spPr>
          <a:xfrm>
            <a:off x="4543576" y="1417549"/>
            <a:ext cx="4259100" cy="0"/>
          </a:xfrm>
          <a:prstGeom prst="straightConnector1">
            <a:avLst/>
          </a:prstGeom>
          <a:noFill/>
          <a:ln w="9525" cap="flat" cmpd="sng">
            <a:solidFill>
              <a:srgbClr val="FF0000"/>
            </a:solidFill>
            <a:prstDash val="solid"/>
            <a:round/>
            <a:headEnd type="none" w="med" len="med"/>
            <a:tailEnd type="none" w="med" len="med"/>
          </a:ln>
        </p:spPr>
      </p:cxnSp>
      <p:cxnSp>
        <p:nvCxnSpPr>
          <p:cNvPr id="411" name="Google Shape;411;p46"/>
          <p:cNvCxnSpPr/>
          <p:nvPr/>
        </p:nvCxnSpPr>
        <p:spPr>
          <a:xfrm>
            <a:off x="4543676" y="1350149"/>
            <a:ext cx="4259100" cy="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5"/>
        <p:cNvGrpSpPr/>
        <p:nvPr/>
      </p:nvGrpSpPr>
      <p:grpSpPr>
        <a:xfrm>
          <a:off x="0" y="0"/>
          <a:ext cx="0" cy="0"/>
          <a:chOff x="0" y="0"/>
          <a:chExt cx="0" cy="0"/>
        </a:xfrm>
      </p:grpSpPr>
      <p:pic>
        <p:nvPicPr>
          <p:cNvPr id="416" name="Google Shape;416;p47"/>
          <p:cNvPicPr preferRelativeResize="0"/>
          <p:nvPr/>
        </p:nvPicPr>
        <p:blipFill>
          <a:blip r:embed="rId4">
            <a:alphaModFix/>
          </a:blip>
          <a:stretch>
            <a:fillRect/>
          </a:stretch>
        </p:blipFill>
        <p:spPr>
          <a:xfrm>
            <a:off x="0" y="0"/>
            <a:ext cx="9144000" cy="5143500"/>
          </a:xfrm>
          <a:prstGeom prst="rect">
            <a:avLst/>
          </a:prstGeom>
          <a:noFill/>
          <a:ln w="19050" cap="flat" cmpd="sng">
            <a:solidFill>
              <a:schemeClr val="dk2"/>
            </a:solidFill>
            <a:prstDash val="solid"/>
            <a:round/>
            <a:headEnd type="none" w="sm" len="sm"/>
            <a:tailEnd type="none" w="sm" len="sm"/>
          </a:ln>
        </p:spPr>
      </p:pic>
      <p:sp>
        <p:nvSpPr>
          <p:cNvPr id="417" name="Google Shape;417;p47"/>
          <p:cNvSpPr txBox="1"/>
          <p:nvPr/>
        </p:nvSpPr>
        <p:spPr>
          <a:xfrm>
            <a:off x="1193925" y="369550"/>
            <a:ext cx="5457900" cy="6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pic>
        <p:nvPicPr>
          <p:cNvPr id="422" name="Google Shape;422;p48"/>
          <p:cNvPicPr preferRelativeResize="0"/>
          <p:nvPr/>
        </p:nvPicPr>
        <p:blipFill>
          <a:blip r:embed="rId3">
            <a:alphaModFix/>
          </a:blip>
          <a:stretch>
            <a:fillRect/>
          </a:stretch>
        </p:blipFill>
        <p:spPr>
          <a:xfrm>
            <a:off x="4260100" y="382700"/>
            <a:ext cx="4789550" cy="4148159"/>
          </a:xfrm>
          <a:prstGeom prst="rect">
            <a:avLst/>
          </a:prstGeom>
          <a:noFill/>
          <a:ln w="9525" cap="flat" cmpd="sng">
            <a:solidFill>
              <a:schemeClr val="dk2"/>
            </a:solidFill>
            <a:prstDash val="solid"/>
            <a:round/>
            <a:headEnd type="none" w="sm" len="sm"/>
            <a:tailEnd type="none" w="sm" len="sm"/>
          </a:ln>
        </p:spPr>
      </p:pic>
      <p:pic>
        <p:nvPicPr>
          <p:cNvPr id="423" name="Google Shape;423;p48"/>
          <p:cNvPicPr preferRelativeResize="0"/>
          <p:nvPr/>
        </p:nvPicPr>
        <p:blipFill>
          <a:blip r:embed="rId4">
            <a:alphaModFix/>
          </a:blip>
          <a:stretch>
            <a:fillRect/>
          </a:stretch>
        </p:blipFill>
        <p:spPr>
          <a:xfrm>
            <a:off x="75900" y="382700"/>
            <a:ext cx="4184209" cy="41481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7"/>
        <p:cNvGrpSpPr/>
        <p:nvPr/>
      </p:nvGrpSpPr>
      <p:grpSpPr>
        <a:xfrm>
          <a:off x="0" y="0"/>
          <a:ext cx="0" cy="0"/>
          <a:chOff x="0" y="0"/>
          <a:chExt cx="0" cy="0"/>
        </a:xfrm>
      </p:grpSpPr>
      <p:sp>
        <p:nvSpPr>
          <p:cNvPr id="428" name="Google Shape;428;p49"/>
          <p:cNvSpPr txBox="1"/>
          <p:nvPr/>
        </p:nvSpPr>
        <p:spPr>
          <a:xfrm>
            <a:off x="102225" y="353925"/>
            <a:ext cx="3754500" cy="438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lt1"/>
                </a:solidFill>
              </a:rPr>
              <a:t>Performance Metrics: </a:t>
            </a:r>
            <a:endParaRPr sz="2300" b="1">
              <a:solidFill>
                <a:schemeClr val="lt1"/>
              </a:solidFill>
            </a:endParaRPr>
          </a:p>
          <a:p>
            <a:pPr marL="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 sz="1100" b="1">
                <a:solidFill>
                  <a:schemeClr val="accent1"/>
                </a:solidFill>
              </a:rPr>
              <a:t>Logistic Regression</a:t>
            </a:r>
            <a:r>
              <a:rPr lang="en" sz="1100">
                <a:solidFill>
                  <a:schemeClr val="accent1"/>
                </a:solidFill>
              </a:rPr>
              <a:t>: Initially selected due to the binary nature of the target variable and to test the significance of 12 features. Class imbalance led to low recall for stroke cases, which was improved using the SMOTE technique, enhancing precision, recall, and accuracy.</a:t>
            </a:r>
            <a:endParaRPr sz="1100">
              <a:solidFill>
                <a:schemeClr val="accent1"/>
              </a:solidFill>
            </a:endParaRPr>
          </a:p>
          <a:p>
            <a:pPr marL="0" lvl="0" indent="0" algn="l" rtl="0">
              <a:spcBef>
                <a:spcPts val="0"/>
              </a:spcBef>
              <a:spcAft>
                <a:spcPts val="0"/>
              </a:spcAft>
              <a:buNone/>
            </a:pPr>
            <a:endParaRPr sz="1100">
              <a:solidFill>
                <a:schemeClr val="accent1"/>
              </a:solidFill>
            </a:endParaRPr>
          </a:p>
          <a:p>
            <a:pPr marL="0" lvl="0" indent="0" algn="l" rtl="0">
              <a:spcBef>
                <a:spcPts val="0"/>
              </a:spcBef>
              <a:spcAft>
                <a:spcPts val="0"/>
              </a:spcAft>
              <a:buNone/>
            </a:pPr>
            <a:r>
              <a:rPr lang="en" sz="1100" b="1">
                <a:solidFill>
                  <a:schemeClr val="accent1"/>
                </a:solidFill>
              </a:rPr>
              <a:t>Model Iteration</a:t>
            </a:r>
            <a:r>
              <a:rPr lang="en" sz="1100">
                <a:solidFill>
                  <a:schemeClr val="accent1"/>
                </a:solidFill>
              </a:rPr>
              <a:t>: To further improve performance, multiple models were tested.</a:t>
            </a:r>
            <a:endParaRPr sz="1100">
              <a:solidFill>
                <a:schemeClr val="accent1"/>
              </a:solidFill>
            </a:endParaRPr>
          </a:p>
          <a:p>
            <a:pPr marL="457200" lvl="0" indent="-298450" algn="l" rtl="0">
              <a:lnSpc>
                <a:spcPct val="115000"/>
              </a:lnSpc>
              <a:spcBef>
                <a:spcPts val="1200"/>
              </a:spcBef>
              <a:spcAft>
                <a:spcPts val="0"/>
              </a:spcAft>
              <a:buClr>
                <a:schemeClr val="accent1"/>
              </a:buClr>
              <a:buSzPts val="1100"/>
              <a:buChar char="●"/>
            </a:pPr>
            <a:r>
              <a:rPr lang="en" sz="1100" b="1">
                <a:solidFill>
                  <a:schemeClr val="accent1"/>
                </a:solidFill>
              </a:rPr>
              <a:t>XGBoost</a:t>
            </a:r>
            <a:r>
              <a:rPr lang="en" sz="1100">
                <a:solidFill>
                  <a:schemeClr val="accent1"/>
                </a:solidFill>
              </a:rPr>
              <a:t>: Increased recall but slightly dropped precision compared to the baseline model.</a:t>
            </a:r>
            <a:endParaRPr sz="1100">
              <a:solidFill>
                <a:schemeClr val="accent1"/>
              </a:solidFill>
            </a:endParaRPr>
          </a:p>
          <a:p>
            <a:pPr marL="457200" lvl="0" indent="-298450" algn="l" rtl="0">
              <a:lnSpc>
                <a:spcPct val="115000"/>
              </a:lnSpc>
              <a:spcBef>
                <a:spcPts val="0"/>
              </a:spcBef>
              <a:spcAft>
                <a:spcPts val="0"/>
              </a:spcAft>
              <a:buClr>
                <a:schemeClr val="accent1"/>
              </a:buClr>
              <a:buSzPts val="1100"/>
              <a:buChar char="●"/>
            </a:pPr>
            <a:r>
              <a:rPr lang="en" sz="1100" b="1">
                <a:solidFill>
                  <a:schemeClr val="accent1"/>
                </a:solidFill>
              </a:rPr>
              <a:t>Ensemble</a:t>
            </a:r>
            <a:r>
              <a:rPr lang="en" sz="1100">
                <a:solidFill>
                  <a:schemeClr val="accent1"/>
                </a:solidFill>
              </a:rPr>
              <a:t>: Combining it with XGBoost improved both precision and accuracy significantly, with a minor impact on recall.</a:t>
            </a:r>
            <a:endParaRPr sz="1100">
              <a:solidFill>
                <a:schemeClr val="accent1"/>
              </a:solidFill>
            </a:endParaRPr>
          </a:p>
          <a:p>
            <a:pPr marL="0" lvl="0" indent="0" algn="l" rtl="0">
              <a:lnSpc>
                <a:spcPct val="115000"/>
              </a:lnSpc>
              <a:spcBef>
                <a:spcPts val="1200"/>
              </a:spcBef>
              <a:spcAft>
                <a:spcPts val="0"/>
              </a:spcAft>
              <a:buNone/>
            </a:pPr>
            <a:r>
              <a:rPr lang="en" sz="1100" b="1">
                <a:solidFill>
                  <a:schemeClr val="accent1"/>
                </a:solidFill>
              </a:rPr>
              <a:t>Best Performing Model</a:t>
            </a:r>
            <a:r>
              <a:rPr lang="en" sz="1100">
                <a:solidFill>
                  <a:schemeClr val="accent1"/>
                </a:solidFill>
              </a:rPr>
              <a:t>: The combination of XGBoost and Random Forest achieved the highest accuracy (95.47%) and ROC-AUC score (99.04%), making it the most robust model for stroke prediction.</a:t>
            </a:r>
            <a:endParaRPr sz="1100">
              <a:solidFill>
                <a:schemeClr val="accent1"/>
              </a:solidFill>
            </a:endParaRPr>
          </a:p>
          <a:p>
            <a:pPr marL="0" lvl="0" indent="0" algn="l" rtl="0">
              <a:spcBef>
                <a:spcPts val="0"/>
              </a:spcBef>
              <a:spcAft>
                <a:spcPts val="0"/>
              </a:spcAft>
              <a:buNone/>
            </a:pPr>
            <a:endParaRPr>
              <a:solidFill>
                <a:schemeClr val="lt1"/>
              </a:solidFill>
            </a:endParaRPr>
          </a:p>
        </p:txBody>
      </p:sp>
      <p:pic>
        <p:nvPicPr>
          <p:cNvPr id="429" name="Google Shape;429;p49"/>
          <p:cNvPicPr preferRelativeResize="0"/>
          <p:nvPr/>
        </p:nvPicPr>
        <p:blipFill>
          <a:blip r:embed="rId4">
            <a:alphaModFix/>
          </a:blip>
          <a:stretch>
            <a:fillRect/>
          </a:stretch>
        </p:blipFill>
        <p:spPr>
          <a:xfrm>
            <a:off x="3923000" y="2178525"/>
            <a:ext cx="5145248" cy="2894201"/>
          </a:xfrm>
          <a:prstGeom prst="rect">
            <a:avLst/>
          </a:prstGeom>
          <a:noFill/>
          <a:ln w="19050" cap="flat" cmpd="sng">
            <a:solidFill>
              <a:schemeClr val="dk2"/>
            </a:solidFill>
            <a:prstDash val="solid"/>
            <a:round/>
            <a:headEnd type="none" w="sm" len="sm"/>
            <a:tailEnd type="none" w="sm" len="sm"/>
          </a:ln>
        </p:spPr>
      </p:pic>
      <p:pic>
        <p:nvPicPr>
          <p:cNvPr id="430" name="Google Shape;430;p49"/>
          <p:cNvPicPr preferRelativeResize="0"/>
          <p:nvPr/>
        </p:nvPicPr>
        <p:blipFill>
          <a:blip r:embed="rId5">
            <a:alphaModFix/>
          </a:blip>
          <a:stretch>
            <a:fillRect/>
          </a:stretch>
        </p:blipFill>
        <p:spPr>
          <a:xfrm>
            <a:off x="3923000" y="436125"/>
            <a:ext cx="5145251" cy="1616525"/>
          </a:xfrm>
          <a:prstGeom prst="rect">
            <a:avLst/>
          </a:prstGeom>
          <a:noFill/>
          <a:ln>
            <a:noFill/>
          </a:ln>
        </p:spPr>
      </p:pic>
    </p:spTree>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727</Words>
  <Application>Microsoft Macintosh PowerPoint</Application>
  <PresentationFormat>On-screen Show (16:9)</PresentationFormat>
  <Paragraphs>99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Inter Light</vt:lpstr>
      <vt:lpstr>Inter</vt:lpstr>
      <vt:lpstr>Inter SemiBold</vt:lpstr>
      <vt:lpstr>Arial</vt:lpstr>
      <vt:lpstr>Investor Pitch</vt:lpstr>
      <vt:lpstr>PowerPoint Presentation</vt:lpstr>
      <vt:lpstr>PowerPoint Presentation</vt:lpstr>
      <vt:lpstr>PowerPoint Presentation</vt:lpstr>
      <vt:lpstr>PowerPoint Presentation</vt:lpstr>
      <vt:lpstr>Solution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Kundur Prakash, Jnana</cp:lastModifiedBy>
  <cp:revision>5</cp:revision>
  <dcterms:modified xsi:type="dcterms:W3CDTF">2024-12-02T09:44:04Z</dcterms:modified>
</cp:coreProperties>
</file>